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92" r:id="rId6"/>
    <p:sldId id="280" r:id="rId7"/>
    <p:sldId id="279" r:id="rId8"/>
    <p:sldId id="294" r:id="rId9"/>
    <p:sldId id="282" r:id="rId10"/>
    <p:sldId id="281" r:id="rId11"/>
    <p:sldId id="284" r:id="rId12"/>
    <p:sldId id="283" r:id="rId13"/>
    <p:sldId id="290" r:id="rId14"/>
    <p:sldId id="288" r:id="rId15"/>
    <p:sldId id="285" r:id="rId16"/>
    <p:sldId id="286" r:id="rId17"/>
    <p:sldId id="289" r:id="rId18"/>
    <p:sldId id="287" r:id="rId19"/>
    <p:sldId id="293" r:id="rId20"/>
    <p:sldId id="291" r:id="rId21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8C1"/>
    <a:srgbClr val="3D3935"/>
    <a:srgbClr val="F5F3E9"/>
    <a:srgbClr val="74946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9B3EAF-F162-4989-8507-45FEE7134C04}" v="13" dt="2024-12-11T12:24:38.392"/>
    <p1510:client id="{28B88E5F-C7F9-4E30-BBF5-A30D4852F40E}" v="484" dt="2024-12-11T07:50:52.385"/>
    <p1510:client id="{6E8B3415-514F-48D6-A979-B5634C16C588}" v="61" dt="2024-12-11T14:00:04.269"/>
    <p1510:client id="{CD6D2F20-A8C2-4C9E-BBCE-F37931CBC9FA}" v="46" dt="2024-12-11T12:04:27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31" autoAdjust="0"/>
  </p:normalViewPr>
  <p:slideViewPr>
    <p:cSldViewPr snapToGrid="0">
      <p:cViewPr varScale="1">
        <p:scale>
          <a:sx n="134" d="100"/>
          <a:sy n="134" d="100"/>
        </p:scale>
        <p:origin x="1260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09" d="100"/>
          <a:sy n="109" d="100"/>
        </p:scale>
        <p:origin x="40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s Keernik" userId="S::keernikh@ut.ee::6f832e01-d756-48f9-8e45-c4d1d96c5f2e" providerId="AD" clId="Web-{1D9B3EAF-F162-4989-8507-45FEE7134C04}"/>
    <pc:docChg chg="modSld">
      <pc:chgData name="Hannes Keernik" userId="S::keernikh@ut.ee::6f832e01-d756-48f9-8e45-c4d1d96c5f2e" providerId="AD" clId="Web-{1D9B3EAF-F162-4989-8507-45FEE7134C04}" dt="2024-12-11T12:24:38.392" v="11" actId="1076"/>
      <pc:docMkLst>
        <pc:docMk/>
      </pc:docMkLst>
      <pc:sldChg chg="addSp modSp">
        <pc:chgData name="Hannes Keernik" userId="S::keernikh@ut.ee::6f832e01-d756-48f9-8e45-c4d1d96c5f2e" providerId="AD" clId="Web-{1D9B3EAF-F162-4989-8507-45FEE7134C04}" dt="2024-12-11T12:24:38.392" v="11" actId="1076"/>
        <pc:sldMkLst>
          <pc:docMk/>
          <pc:sldMk cId="2884725461" sldId="294"/>
        </pc:sldMkLst>
        <pc:spChg chg="add mod">
          <ac:chgData name="Hannes Keernik" userId="S::keernikh@ut.ee::6f832e01-d756-48f9-8e45-c4d1d96c5f2e" providerId="AD" clId="Web-{1D9B3EAF-F162-4989-8507-45FEE7134C04}" dt="2024-12-11T12:24:38.392" v="11" actId="1076"/>
          <ac:spMkLst>
            <pc:docMk/>
            <pc:sldMk cId="2884725461" sldId="294"/>
            <ac:spMk id="3" creationId="{071C4971-93CC-BDB2-4F0C-6C3348D5916F}"/>
          </ac:spMkLst>
        </pc:spChg>
        <pc:picChg chg="mod">
          <ac:chgData name="Hannes Keernik" userId="S::keernikh@ut.ee::6f832e01-d756-48f9-8e45-c4d1d96c5f2e" providerId="AD" clId="Web-{1D9B3EAF-F162-4989-8507-45FEE7134C04}" dt="2024-12-11T12:24:34.298" v="10" actId="1076"/>
          <ac:picMkLst>
            <pc:docMk/>
            <pc:sldMk cId="2884725461" sldId="294"/>
            <ac:picMk id="2" creationId="{25140A77-ABF7-801D-FDE4-604CDF2F9F0E}"/>
          </ac:picMkLst>
        </pc:picChg>
      </pc:sldChg>
    </pc:docChg>
  </pc:docChgLst>
  <pc:docChgLst>
    <pc:chgData name="Hannes Keernik" userId="S::keernikh@ut.ee::6f832e01-d756-48f9-8e45-c4d1d96c5f2e" providerId="AD" clId="Web-{6E8B3415-514F-48D6-A979-B5634C16C588}"/>
    <pc:docChg chg="modSld">
      <pc:chgData name="Hannes Keernik" userId="S::keernikh@ut.ee::6f832e01-d756-48f9-8e45-c4d1d96c5f2e" providerId="AD" clId="Web-{6E8B3415-514F-48D6-A979-B5634C16C588}" dt="2024-12-11T14:00:04.269" v="57" actId="20577"/>
      <pc:docMkLst>
        <pc:docMk/>
      </pc:docMkLst>
      <pc:sldChg chg="modSp">
        <pc:chgData name="Hannes Keernik" userId="S::keernikh@ut.ee::6f832e01-d756-48f9-8e45-c4d1d96c5f2e" providerId="AD" clId="Web-{6E8B3415-514F-48D6-A979-B5634C16C588}" dt="2024-12-11T13:58:30.157" v="0" actId="20577"/>
        <pc:sldMkLst>
          <pc:docMk/>
          <pc:sldMk cId="23663986" sldId="280"/>
        </pc:sldMkLst>
        <pc:spChg chg="mod">
          <ac:chgData name="Hannes Keernik" userId="S::keernikh@ut.ee::6f832e01-d756-48f9-8e45-c4d1d96c5f2e" providerId="AD" clId="Web-{6E8B3415-514F-48D6-A979-B5634C16C588}" dt="2024-12-11T13:58:30.157" v="0" actId="20577"/>
          <ac:spMkLst>
            <pc:docMk/>
            <pc:sldMk cId="23663986" sldId="280"/>
            <ac:spMk id="14" creationId="{919ECCD2-0697-1EF5-E622-77BE67F3DFDA}"/>
          </ac:spMkLst>
        </pc:spChg>
      </pc:sldChg>
      <pc:sldChg chg="modSp">
        <pc:chgData name="Hannes Keernik" userId="S::keernikh@ut.ee::6f832e01-d756-48f9-8e45-c4d1d96c5f2e" providerId="AD" clId="Web-{6E8B3415-514F-48D6-A979-B5634C16C588}" dt="2024-12-11T14:00:04.269" v="57" actId="20577"/>
        <pc:sldMkLst>
          <pc:docMk/>
          <pc:sldMk cId="908987121" sldId="293"/>
        </pc:sldMkLst>
        <pc:spChg chg="mod">
          <ac:chgData name="Hannes Keernik" userId="S::keernikh@ut.ee::6f832e01-d756-48f9-8e45-c4d1d96c5f2e" providerId="AD" clId="Web-{6E8B3415-514F-48D6-A979-B5634C16C588}" dt="2024-12-11T14:00:04.269" v="57" actId="20577"/>
          <ac:spMkLst>
            <pc:docMk/>
            <pc:sldMk cId="908987121" sldId="293"/>
            <ac:spMk id="3" creationId="{F8CE256F-9B0C-F225-5DFC-4216EC5AF7E5}"/>
          </ac:spMkLst>
        </pc:spChg>
      </pc:sldChg>
    </pc:docChg>
  </pc:docChgLst>
  <pc:docChgLst>
    <pc:chgData name="Hannes Keernik" userId="S::keernikh@ut.ee::6f832e01-d756-48f9-8e45-c4d1d96c5f2e" providerId="AD" clId="Web-{CD6D2F20-A8C2-4C9E-BBCE-F37931CBC9FA}"/>
    <pc:docChg chg="addSld modSld">
      <pc:chgData name="Hannes Keernik" userId="S::keernikh@ut.ee::6f832e01-d756-48f9-8e45-c4d1d96c5f2e" providerId="AD" clId="Web-{CD6D2F20-A8C2-4C9E-BBCE-F37931CBC9FA}" dt="2024-12-11T12:04:27.118" v="43" actId="14100"/>
      <pc:docMkLst>
        <pc:docMk/>
      </pc:docMkLst>
      <pc:sldChg chg="addSp delSp modSp add replId">
        <pc:chgData name="Hannes Keernik" userId="S::keernikh@ut.ee::6f832e01-d756-48f9-8e45-c4d1d96c5f2e" providerId="AD" clId="Web-{CD6D2F20-A8C2-4C9E-BBCE-F37931CBC9FA}" dt="2024-12-11T12:04:27.118" v="43" actId="14100"/>
        <pc:sldMkLst>
          <pc:docMk/>
          <pc:sldMk cId="2884725461" sldId="294"/>
        </pc:sldMkLst>
        <pc:spChg chg="mod">
          <ac:chgData name="Hannes Keernik" userId="S::keernikh@ut.ee::6f832e01-d756-48f9-8e45-c4d1d96c5f2e" providerId="AD" clId="Web-{CD6D2F20-A8C2-4C9E-BBCE-F37931CBC9FA}" dt="2024-12-11T12:04:08.367" v="42" actId="14100"/>
          <ac:spMkLst>
            <pc:docMk/>
            <pc:sldMk cId="2884725461" sldId="294"/>
            <ac:spMk id="13" creationId="{423D1BB9-F118-548A-7F71-B0C2B6B90CA3}"/>
          </ac:spMkLst>
        </pc:spChg>
        <pc:spChg chg="del">
          <ac:chgData name="Hannes Keernik" userId="S::keernikh@ut.ee::6f832e01-d756-48f9-8e45-c4d1d96c5f2e" providerId="AD" clId="Web-{CD6D2F20-A8C2-4C9E-BBCE-F37931CBC9FA}" dt="2024-12-11T12:01:04.189" v="3"/>
          <ac:spMkLst>
            <pc:docMk/>
            <pc:sldMk cId="2884725461" sldId="294"/>
            <ac:spMk id="17" creationId="{F36FE10B-11E5-3561-733B-99053D64A092}"/>
          </ac:spMkLst>
        </pc:spChg>
        <pc:picChg chg="add mod">
          <ac:chgData name="Hannes Keernik" userId="S::keernikh@ut.ee::6f832e01-d756-48f9-8e45-c4d1d96c5f2e" providerId="AD" clId="Web-{CD6D2F20-A8C2-4C9E-BBCE-F37931CBC9FA}" dt="2024-12-11T12:04:27.118" v="43" actId="14100"/>
          <ac:picMkLst>
            <pc:docMk/>
            <pc:sldMk cId="2884725461" sldId="294"/>
            <ac:picMk id="2" creationId="{25140A77-ABF7-801D-FDE4-604CDF2F9F0E}"/>
          </ac:picMkLst>
        </pc:picChg>
        <pc:picChg chg="del">
          <ac:chgData name="Hannes Keernik" userId="S::keernikh@ut.ee::6f832e01-d756-48f9-8e45-c4d1d96c5f2e" providerId="AD" clId="Web-{CD6D2F20-A8C2-4C9E-BBCE-F37931CBC9FA}" dt="2024-12-11T12:01:01.861" v="2"/>
          <ac:picMkLst>
            <pc:docMk/>
            <pc:sldMk cId="2884725461" sldId="294"/>
            <ac:picMk id="12" creationId="{1E319F40-C725-ED16-9F51-A720D0B54F5F}"/>
          </ac:picMkLst>
        </pc:picChg>
        <pc:picChg chg="del">
          <ac:chgData name="Hannes Keernik" userId="S::keernikh@ut.ee::6f832e01-d756-48f9-8e45-c4d1d96c5f2e" providerId="AD" clId="Web-{CD6D2F20-A8C2-4C9E-BBCE-F37931CBC9FA}" dt="2024-12-11T12:01:01.189" v="1"/>
          <ac:picMkLst>
            <pc:docMk/>
            <pc:sldMk cId="2884725461" sldId="294"/>
            <ac:picMk id="21" creationId="{973189CF-5ED0-B63E-0361-ECA4DA5F46D8}"/>
          </ac:picMkLst>
        </pc:picChg>
      </pc:sldChg>
    </pc:docChg>
  </pc:docChgLst>
  <pc:docChgLst>
    <pc:chgData name="Piia Post" userId="S::piia@ut.ee::9fde3bf1-8c8c-4386-a11a-1d381db5cb19" providerId="AD" clId="Web-{28B88E5F-C7F9-4E30-BBF5-A30D4852F40E}"/>
    <pc:docChg chg="addSld modSld">
      <pc:chgData name="Piia Post" userId="S::piia@ut.ee::9fde3bf1-8c8c-4386-a11a-1d381db5cb19" providerId="AD" clId="Web-{28B88E5F-C7F9-4E30-BBF5-A30D4852F40E}" dt="2024-12-11T07:50:52.385" v="404" actId="20577"/>
      <pc:docMkLst>
        <pc:docMk/>
      </pc:docMkLst>
      <pc:sldChg chg="modSp">
        <pc:chgData name="Piia Post" userId="S::piia@ut.ee::9fde3bf1-8c8c-4386-a11a-1d381db5cb19" providerId="AD" clId="Web-{28B88E5F-C7F9-4E30-BBF5-A30D4852F40E}" dt="2024-12-11T07:24:00.446" v="1" actId="20577"/>
        <pc:sldMkLst>
          <pc:docMk/>
          <pc:sldMk cId="1878442918" sldId="256"/>
        </pc:sldMkLst>
        <pc:spChg chg="mod">
          <ac:chgData name="Piia Post" userId="S::piia@ut.ee::9fde3bf1-8c8c-4386-a11a-1d381db5cb19" providerId="AD" clId="Web-{28B88E5F-C7F9-4E30-BBF5-A30D4852F40E}" dt="2024-12-11T07:24:00.446" v="1" actId="20577"/>
          <ac:spMkLst>
            <pc:docMk/>
            <pc:sldMk cId="1878442918" sldId="256"/>
            <ac:spMk id="2" creationId="{657F6F29-50A9-58B1-941C-D95FA30D49FB}"/>
          </ac:spMkLst>
        </pc:spChg>
      </pc:sldChg>
      <pc:sldChg chg="modSp">
        <pc:chgData name="Piia Post" userId="S::piia@ut.ee::9fde3bf1-8c8c-4386-a11a-1d381db5cb19" providerId="AD" clId="Web-{28B88E5F-C7F9-4E30-BBF5-A30D4852F40E}" dt="2024-12-11T07:24:28.181" v="7" actId="20577"/>
        <pc:sldMkLst>
          <pc:docMk/>
          <pc:sldMk cId="2840293470" sldId="279"/>
        </pc:sldMkLst>
        <pc:spChg chg="mod">
          <ac:chgData name="Piia Post" userId="S::piia@ut.ee::9fde3bf1-8c8c-4386-a11a-1d381db5cb19" providerId="AD" clId="Web-{28B88E5F-C7F9-4E30-BBF5-A30D4852F40E}" dt="2024-12-11T07:24:28.181" v="7" actId="20577"/>
          <ac:spMkLst>
            <pc:docMk/>
            <pc:sldMk cId="2840293470" sldId="279"/>
            <ac:spMk id="13" creationId="{423D1BB9-F118-548A-7F71-B0C2B6B90CA3}"/>
          </ac:spMkLst>
        </pc:spChg>
      </pc:sldChg>
      <pc:sldChg chg="delSp modSp">
        <pc:chgData name="Piia Post" userId="S::piia@ut.ee::9fde3bf1-8c8c-4386-a11a-1d381db5cb19" providerId="AD" clId="Web-{28B88E5F-C7F9-4E30-BBF5-A30D4852F40E}" dt="2024-12-11T07:25:34.792" v="11" actId="1076"/>
        <pc:sldMkLst>
          <pc:docMk/>
          <pc:sldMk cId="4279902126" sldId="281"/>
        </pc:sldMkLst>
        <pc:spChg chg="mod">
          <ac:chgData name="Piia Post" userId="S::piia@ut.ee::9fde3bf1-8c8c-4386-a11a-1d381db5cb19" providerId="AD" clId="Web-{28B88E5F-C7F9-4E30-BBF5-A30D4852F40E}" dt="2024-12-11T07:25:34.792" v="11" actId="1076"/>
          <ac:spMkLst>
            <pc:docMk/>
            <pc:sldMk cId="4279902126" sldId="281"/>
            <ac:spMk id="13" creationId="{423D1BB9-F118-548A-7F71-B0C2B6B90CA3}"/>
          </ac:spMkLst>
        </pc:spChg>
        <pc:spChg chg="del mod">
          <ac:chgData name="Piia Post" userId="S::piia@ut.ee::9fde3bf1-8c8c-4386-a11a-1d381db5cb19" providerId="AD" clId="Web-{28B88E5F-C7F9-4E30-BBF5-A30D4852F40E}" dt="2024-12-11T07:25:23.792" v="10"/>
          <ac:spMkLst>
            <pc:docMk/>
            <pc:sldMk cId="4279902126" sldId="281"/>
            <ac:spMk id="36" creationId="{478FE599-6F31-3A55-50F0-A7D5F0C64A11}"/>
          </ac:spMkLst>
        </pc:spChg>
      </pc:sldChg>
      <pc:sldChg chg="modSp">
        <pc:chgData name="Piia Post" userId="S::piia@ut.ee::9fde3bf1-8c8c-4386-a11a-1d381db5cb19" providerId="AD" clId="Web-{28B88E5F-C7F9-4E30-BBF5-A30D4852F40E}" dt="2024-12-11T07:36:21.734" v="108" actId="20577"/>
        <pc:sldMkLst>
          <pc:docMk/>
          <pc:sldMk cId="3208862649" sldId="285"/>
        </pc:sldMkLst>
        <pc:spChg chg="mod">
          <ac:chgData name="Piia Post" userId="S::piia@ut.ee::9fde3bf1-8c8c-4386-a11a-1d381db5cb19" providerId="AD" clId="Web-{28B88E5F-C7F9-4E30-BBF5-A30D4852F40E}" dt="2024-12-11T07:35:23.748" v="101" actId="20577"/>
          <ac:spMkLst>
            <pc:docMk/>
            <pc:sldMk cId="3208862649" sldId="285"/>
            <ac:spMk id="13" creationId="{423D1BB9-F118-548A-7F71-B0C2B6B90CA3}"/>
          </ac:spMkLst>
        </pc:spChg>
        <pc:spChg chg="mod">
          <ac:chgData name="Piia Post" userId="S::piia@ut.ee::9fde3bf1-8c8c-4386-a11a-1d381db5cb19" providerId="AD" clId="Web-{28B88E5F-C7F9-4E30-BBF5-A30D4852F40E}" dt="2024-12-11T07:36:21.734" v="108" actId="20577"/>
          <ac:spMkLst>
            <pc:docMk/>
            <pc:sldMk cId="3208862649" sldId="285"/>
            <ac:spMk id="24" creationId="{15CBD070-7090-FC26-C07D-D3C729C3A07E}"/>
          </ac:spMkLst>
        </pc:spChg>
      </pc:sldChg>
      <pc:sldChg chg="modSp">
        <pc:chgData name="Piia Post" userId="S::piia@ut.ee::9fde3bf1-8c8c-4386-a11a-1d381db5cb19" providerId="AD" clId="Web-{28B88E5F-C7F9-4E30-BBF5-A30D4852F40E}" dt="2024-12-11T07:40:20.210" v="144" actId="1076"/>
        <pc:sldMkLst>
          <pc:docMk/>
          <pc:sldMk cId="4130942010" sldId="286"/>
        </pc:sldMkLst>
        <pc:spChg chg="mod">
          <ac:chgData name="Piia Post" userId="S::piia@ut.ee::9fde3bf1-8c8c-4386-a11a-1d381db5cb19" providerId="AD" clId="Web-{28B88E5F-C7F9-4E30-BBF5-A30D4852F40E}" dt="2024-12-11T07:37:38.221" v="112" actId="20577"/>
          <ac:spMkLst>
            <pc:docMk/>
            <pc:sldMk cId="4130942010" sldId="286"/>
            <ac:spMk id="6" creationId="{EE61D247-E1A4-E96A-3079-AA6B1E720F72}"/>
          </ac:spMkLst>
        </pc:spChg>
        <pc:spChg chg="mod">
          <ac:chgData name="Piia Post" userId="S::piia@ut.ee::9fde3bf1-8c8c-4386-a11a-1d381db5cb19" providerId="AD" clId="Web-{28B88E5F-C7F9-4E30-BBF5-A30D4852F40E}" dt="2024-12-11T07:40:20.210" v="144" actId="1076"/>
          <ac:spMkLst>
            <pc:docMk/>
            <pc:sldMk cId="4130942010" sldId="286"/>
            <ac:spMk id="8" creationId="{AE57EA14-75B7-CC54-CE5B-8B2A72962D9A}"/>
          </ac:spMkLst>
        </pc:spChg>
        <pc:spChg chg="mod">
          <ac:chgData name="Piia Post" userId="S::piia@ut.ee::9fde3bf1-8c8c-4386-a11a-1d381db5cb19" providerId="AD" clId="Web-{28B88E5F-C7F9-4E30-BBF5-A30D4852F40E}" dt="2024-12-11T07:36:30.969" v="109" actId="20577"/>
          <ac:spMkLst>
            <pc:docMk/>
            <pc:sldMk cId="4130942010" sldId="286"/>
            <ac:spMk id="13" creationId="{423D1BB9-F118-548A-7F71-B0C2B6B90CA3}"/>
          </ac:spMkLst>
        </pc:spChg>
      </pc:sldChg>
      <pc:sldChg chg="modSp">
        <pc:chgData name="Piia Post" userId="S::piia@ut.ee::9fde3bf1-8c8c-4386-a11a-1d381db5cb19" providerId="AD" clId="Web-{28B88E5F-C7F9-4E30-BBF5-A30D4852F40E}" dt="2024-12-11T07:43:17.590" v="175" actId="20577"/>
        <pc:sldMkLst>
          <pc:docMk/>
          <pc:sldMk cId="1899175828" sldId="287"/>
        </pc:sldMkLst>
        <pc:spChg chg="mod">
          <ac:chgData name="Piia Post" userId="S::piia@ut.ee::9fde3bf1-8c8c-4386-a11a-1d381db5cb19" providerId="AD" clId="Web-{28B88E5F-C7F9-4E30-BBF5-A30D4852F40E}" dt="2024-12-11T07:43:17.590" v="175" actId="20577"/>
          <ac:spMkLst>
            <pc:docMk/>
            <pc:sldMk cId="1899175828" sldId="287"/>
            <ac:spMk id="11" creationId="{DC69BC8E-740E-96EC-BFD2-8373A3AD9FFF}"/>
          </ac:spMkLst>
        </pc:spChg>
        <pc:spChg chg="mod">
          <ac:chgData name="Piia Post" userId="S::piia@ut.ee::9fde3bf1-8c8c-4386-a11a-1d381db5cb19" providerId="AD" clId="Web-{28B88E5F-C7F9-4E30-BBF5-A30D4852F40E}" dt="2024-12-11T07:42:28.479" v="167" actId="14100"/>
          <ac:spMkLst>
            <pc:docMk/>
            <pc:sldMk cId="1899175828" sldId="287"/>
            <ac:spMk id="12" creationId="{09818775-0B5E-DA45-DBE5-2C5F44109812}"/>
          </ac:spMkLst>
        </pc:spChg>
        <pc:spChg chg="mod">
          <ac:chgData name="Piia Post" userId="S::piia@ut.ee::9fde3bf1-8c8c-4386-a11a-1d381db5cb19" providerId="AD" clId="Web-{28B88E5F-C7F9-4E30-BBF5-A30D4852F40E}" dt="2024-12-11T07:42:01.697" v="156" actId="20577"/>
          <ac:spMkLst>
            <pc:docMk/>
            <pc:sldMk cId="1899175828" sldId="287"/>
            <ac:spMk id="13" creationId="{423D1BB9-F118-548A-7F71-B0C2B6B90CA3}"/>
          </ac:spMkLst>
        </pc:spChg>
      </pc:sldChg>
      <pc:sldChg chg="modSp">
        <pc:chgData name="Piia Post" userId="S::piia@ut.ee::9fde3bf1-8c8c-4386-a11a-1d381db5cb19" providerId="AD" clId="Web-{28B88E5F-C7F9-4E30-BBF5-A30D4852F40E}" dt="2024-12-11T07:34:59.606" v="96" actId="20577"/>
        <pc:sldMkLst>
          <pc:docMk/>
          <pc:sldMk cId="1732932726" sldId="288"/>
        </pc:sldMkLst>
        <pc:spChg chg="mod">
          <ac:chgData name="Piia Post" userId="S::piia@ut.ee::9fde3bf1-8c8c-4386-a11a-1d381db5cb19" providerId="AD" clId="Web-{28B88E5F-C7F9-4E30-BBF5-A30D4852F40E}" dt="2024-12-11T07:34:59.606" v="96" actId="20577"/>
          <ac:spMkLst>
            <pc:docMk/>
            <pc:sldMk cId="1732932726" sldId="288"/>
            <ac:spMk id="2" creationId="{29F56BE8-9ADE-E33F-E17C-C08988F3B856}"/>
          </ac:spMkLst>
        </pc:spChg>
      </pc:sldChg>
      <pc:sldChg chg="addSp modSp">
        <pc:chgData name="Piia Post" userId="S::piia@ut.ee::9fde3bf1-8c8c-4386-a11a-1d381db5cb19" providerId="AD" clId="Web-{28B88E5F-C7F9-4E30-BBF5-A30D4852F40E}" dt="2024-12-11T07:36:52.750" v="110" actId="1076"/>
        <pc:sldMkLst>
          <pc:docMk/>
          <pc:sldMk cId="1180464192" sldId="290"/>
        </pc:sldMkLst>
        <pc:spChg chg="mod">
          <ac:chgData name="Piia Post" userId="S::piia@ut.ee::9fde3bf1-8c8c-4386-a11a-1d381db5cb19" providerId="AD" clId="Web-{28B88E5F-C7F9-4E30-BBF5-A30D4852F40E}" dt="2024-12-11T07:36:52.750" v="110" actId="1076"/>
          <ac:spMkLst>
            <pc:docMk/>
            <pc:sldMk cId="1180464192" sldId="290"/>
            <ac:spMk id="2" creationId="{29F56BE8-9ADE-E33F-E17C-C08988F3B856}"/>
          </ac:spMkLst>
        </pc:spChg>
        <pc:spChg chg="add mod">
          <ac:chgData name="Piia Post" userId="S::piia@ut.ee::9fde3bf1-8c8c-4386-a11a-1d381db5cb19" providerId="AD" clId="Web-{28B88E5F-C7F9-4E30-BBF5-A30D4852F40E}" dt="2024-12-11T07:33:38.854" v="91" actId="1076"/>
          <ac:spMkLst>
            <pc:docMk/>
            <pc:sldMk cId="1180464192" sldId="290"/>
            <ac:spMk id="12" creationId="{3C0A2EFB-7B14-237D-0E10-DAD54485F632}"/>
          </ac:spMkLst>
        </pc:spChg>
        <pc:picChg chg="mod">
          <ac:chgData name="Piia Post" userId="S::piia@ut.ee::9fde3bf1-8c8c-4386-a11a-1d381db5cb19" providerId="AD" clId="Web-{28B88E5F-C7F9-4E30-BBF5-A30D4852F40E}" dt="2024-12-11T07:34:01.261" v="92" actId="1076"/>
          <ac:picMkLst>
            <pc:docMk/>
            <pc:sldMk cId="1180464192" sldId="290"/>
            <ac:picMk id="3" creationId="{A4C6CCCF-6DFE-7B37-B608-A221818E9413}"/>
          </ac:picMkLst>
        </pc:picChg>
      </pc:sldChg>
      <pc:sldChg chg="modSp">
        <pc:chgData name="Piia Post" userId="S::piia@ut.ee::9fde3bf1-8c8c-4386-a11a-1d381db5cb19" providerId="AD" clId="Web-{28B88E5F-C7F9-4E30-BBF5-A30D4852F40E}" dt="2024-12-11T07:45:06.875" v="208" actId="20577"/>
        <pc:sldMkLst>
          <pc:docMk/>
          <pc:sldMk cId="2689581973" sldId="291"/>
        </pc:sldMkLst>
        <pc:spChg chg="mod">
          <ac:chgData name="Piia Post" userId="S::piia@ut.ee::9fde3bf1-8c8c-4386-a11a-1d381db5cb19" providerId="AD" clId="Web-{28B88E5F-C7F9-4E30-BBF5-A30D4852F40E}" dt="2024-12-11T07:45:06.875" v="208" actId="20577"/>
          <ac:spMkLst>
            <pc:docMk/>
            <pc:sldMk cId="2689581973" sldId="291"/>
            <ac:spMk id="13" creationId="{423D1BB9-F118-548A-7F71-B0C2B6B90CA3}"/>
          </ac:spMkLst>
        </pc:spChg>
        <pc:picChg chg="mod">
          <ac:chgData name="Piia Post" userId="S::piia@ut.ee::9fde3bf1-8c8c-4386-a11a-1d381db5cb19" providerId="AD" clId="Web-{28B88E5F-C7F9-4E30-BBF5-A30D4852F40E}" dt="2024-12-11T07:44:23.967" v="182" actId="1076"/>
          <ac:picMkLst>
            <pc:docMk/>
            <pc:sldMk cId="2689581973" sldId="291"/>
            <ac:picMk id="7" creationId="{5FE4BCFB-2245-77AD-D05C-8F3EE0E15454}"/>
          </ac:picMkLst>
        </pc:picChg>
      </pc:sldChg>
      <pc:sldChg chg="modSp">
        <pc:chgData name="Piia Post" userId="S::piia@ut.ee::9fde3bf1-8c8c-4386-a11a-1d381db5cb19" providerId="AD" clId="Web-{28B88E5F-C7F9-4E30-BBF5-A30D4852F40E}" dt="2024-12-11T07:24:10.821" v="2" actId="20577"/>
        <pc:sldMkLst>
          <pc:docMk/>
          <pc:sldMk cId="3381094690" sldId="292"/>
        </pc:sldMkLst>
        <pc:spChg chg="mod">
          <ac:chgData name="Piia Post" userId="S::piia@ut.ee::9fde3bf1-8c8c-4386-a11a-1d381db5cb19" providerId="AD" clId="Web-{28B88E5F-C7F9-4E30-BBF5-A30D4852F40E}" dt="2024-12-11T07:24:10.821" v="2" actId="20577"/>
          <ac:spMkLst>
            <pc:docMk/>
            <pc:sldMk cId="3381094690" sldId="292"/>
            <ac:spMk id="13" creationId="{423D1BB9-F118-548A-7F71-B0C2B6B90CA3}"/>
          </ac:spMkLst>
        </pc:spChg>
      </pc:sldChg>
      <pc:sldChg chg="modSp new">
        <pc:chgData name="Piia Post" userId="S::piia@ut.ee::9fde3bf1-8c8c-4386-a11a-1d381db5cb19" providerId="AD" clId="Web-{28B88E5F-C7F9-4E30-BBF5-A30D4852F40E}" dt="2024-12-11T07:50:52.385" v="404" actId="20577"/>
        <pc:sldMkLst>
          <pc:docMk/>
          <pc:sldMk cId="908987121" sldId="293"/>
        </pc:sldMkLst>
        <pc:spChg chg="mod">
          <ac:chgData name="Piia Post" userId="S::piia@ut.ee::9fde3bf1-8c8c-4386-a11a-1d381db5cb19" providerId="AD" clId="Web-{28B88E5F-C7F9-4E30-BBF5-A30D4852F40E}" dt="2024-12-11T07:46:07.189" v="215" actId="20577"/>
          <ac:spMkLst>
            <pc:docMk/>
            <pc:sldMk cId="908987121" sldId="293"/>
            <ac:spMk id="2" creationId="{BE9A7FDC-5918-BF1A-E6FA-DD94EFB327CC}"/>
          </ac:spMkLst>
        </pc:spChg>
        <pc:spChg chg="mod">
          <ac:chgData name="Piia Post" userId="S::piia@ut.ee::9fde3bf1-8c8c-4386-a11a-1d381db5cb19" providerId="AD" clId="Web-{28B88E5F-C7F9-4E30-BBF5-A30D4852F40E}" dt="2024-12-11T07:50:52.385" v="404" actId="20577"/>
          <ac:spMkLst>
            <pc:docMk/>
            <pc:sldMk cId="908987121" sldId="293"/>
            <ac:spMk id="3" creationId="{F8CE256F-9B0C-F225-5DFC-4216EC5AF7E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0CE8A-ED16-DEB2-A9FD-D014640090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529E9-C281-699B-9E5E-8EF89C9844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8D8A8-4A5A-9E42-AA1F-3456CBDCF0B7}" type="datetimeFigureOut">
              <a:rPr lang="en-EE" smtClean="0"/>
              <a:t>12/11/2024</a:t>
            </a:fld>
            <a:endParaRPr lang="en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737489-8780-5E8B-A975-F600314DFD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B570-8EBB-0E96-C864-E668F3066D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73371-AD46-2C49-99F3-D09B74CF3A51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91424385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89F35-BCC8-5143-A805-41CDBD0D2BE5}" type="datetimeFigureOut">
              <a:rPr lang="en-EE" smtClean="0"/>
              <a:t>12/11/2024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C463A-58FF-6A49-9301-A8E6F183E81E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8616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>
              <a:solidFill>
                <a:srgbClr val="545146"/>
              </a:solidFill>
              <a:latin typeface="Raleway"/>
              <a:ea typeface="Calibri" panose="020F0502020204030204" pitchFamily="34" charset="0"/>
              <a:cs typeface="Poppins" panose="00000500000000000000" pitchFamily="2" charset="-7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4159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13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06547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>
              <a:solidFill>
                <a:srgbClr val="545146"/>
              </a:solidFill>
              <a:latin typeface="Raleway"/>
              <a:ea typeface="Calibri" panose="020F0502020204030204" pitchFamily="34" charset="0"/>
              <a:cs typeface="Poppins" panose="00000500000000000000" pitchFamily="2" charset="-7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14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48471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15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610893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17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028389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165892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>
              <a:solidFill>
                <a:srgbClr val="545146"/>
              </a:solidFill>
              <a:latin typeface="Raleway"/>
              <a:ea typeface="Calibri" panose="020F0502020204030204" pitchFamily="34" charset="0"/>
              <a:cs typeface="Poppins" panose="00000500000000000000" pitchFamily="2" charset="-7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6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297696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7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0127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>
              <a:solidFill>
                <a:srgbClr val="545146"/>
              </a:solidFill>
              <a:latin typeface="Raleway"/>
              <a:ea typeface="Calibri" panose="020F0502020204030204" pitchFamily="34" charset="0"/>
              <a:cs typeface="Poppins" panose="00000500000000000000" pitchFamily="2" charset="-7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8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596019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>
              <a:solidFill>
                <a:srgbClr val="545146"/>
              </a:solidFill>
              <a:latin typeface="Raleway"/>
              <a:ea typeface="Calibri" panose="020F0502020204030204" pitchFamily="34" charset="0"/>
              <a:cs typeface="Poppins" panose="00000500000000000000" pitchFamily="2" charset="-7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9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327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>
              <a:solidFill>
                <a:srgbClr val="545146"/>
              </a:solidFill>
              <a:latin typeface="Raleway"/>
              <a:ea typeface="Calibri" panose="020F0502020204030204" pitchFamily="34" charset="0"/>
              <a:cs typeface="Poppins" panose="00000500000000000000" pitchFamily="2" charset="-7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10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5816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>
              <a:solidFill>
                <a:srgbClr val="545146"/>
              </a:solidFill>
              <a:latin typeface="Raleway"/>
              <a:ea typeface="Calibri" panose="020F0502020204030204" pitchFamily="34" charset="0"/>
              <a:cs typeface="Poppins" panose="00000500000000000000" pitchFamily="2" charset="-7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11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834690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C463A-58FF-6A49-9301-A8E6F183E81E}" type="slidenum">
              <a:rPr lang="en-EE" smtClean="0"/>
              <a:t>12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84464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5.emf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11.svg"/><Relationship Id="rId4" Type="http://schemas.openxmlformats.org/officeDocument/2006/relationships/image" Target="../media/image15.emf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Esi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C0F2F-7F11-BEA5-743B-1D6285B18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375" y="2251005"/>
            <a:ext cx="7281278" cy="868947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r>
              <a:rPr lang="en-EE" dirty="0"/>
              <a:t>Eesti kliima heaks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533C9-5A69-177F-B2DF-B89B6E057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3119952"/>
            <a:ext cx="3514725" cy="982148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4C8A6-3EDA-28A1-748A-47A8110573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056" y="382602"/>
            <a:ext cx="2075435" cy="51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9B9E8-F7B8-5ECE-FA13-65B016A301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0193" y="382601"/>
            <a:ext cx="2075440" cy="51563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FEFEDE7-0035-3B13-CB8A-793AEFA730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4797215"/>
            <a:ext cx="1393825" cy="347663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Poppins Light" pitchFamily="2" charset="77"/>
                <a:cs typeface="Poppins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EE" dirty="0"/>
              <a:t>10.10.2023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6B4C08-21D3-7D69-2DDE-3357B73EEF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35" y="226718"/>
            <a:ext cx="1049669" cy="74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654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sti ka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E1DC5-A0E9-8243-F1D8-DBB4407A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618" y="1256588"/>
            <a:ext cx="528254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15061B3-23F1-79CC-FEA2-68607FDEB4F4}"/>
              </a:ext>
            </a:extLst>
          </p:cNvPr>
          <p:cNvSpPr txBox="1">
            <a:spLocks/>
          </p:cNvSpPr>
          <p:nvPr userDrawn="1"/>
        </p:nvSpPr>
        <p:spPr>
          <a:xfrm>
            <a:off x="512618" y="2550998"/>
            <a:ext cx="52825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endParaRPr lang="en-EE" sz="2000" b="0" i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462FD2-5D14-D577-70AE-C81DFC3CF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12" y="1299925"/>
            <a:ext cx="224770" cy="680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1445FF-8FE9-F30D-C769-C2833F3362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17693" y="3735481"/>
            <a:ext cx="373673" cy="563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A773E7-1E19-4D51-B8A1-ED0799C3DE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21643" y="2931885"/>
            <a:ext cx="373673" cy="563787"/>
          </a:xfrm>
          <a:prstGeom prst="rect">
            <a:avLst/>
          </a:prstGeom>
        </p:spPr>
      </p:pic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CABA2355-4A80-102E-A080-A7E233CE9D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69388" y="2423526"/>
            <a:ext cx="1078182" cy="508359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 b="0" i="0">
                <a:latin typeface="Poppins" pitchFamily="2" charset="77"/>
                <a:cs typeface="Poppins" pitchFamily="2" charset="77"/>
              </a:defRPr>
            </a:lvl2pPr>
            <a:lvl3pPr>
              <a:defRPr sz="1100" b="0" i="0">
                <a:latin typeface="Poppins" pitchFamily="2" charset="77"/>
                <a:cs typeface="Poppins" pitchFamily="2" charset="77"/>
              </a:defRPr>
            </a:lvl3pPr>
            <a:lvl4pPr>
              <a:defRPr sz="1100" b="0" i="0">
                <a:latin typeface="Poppins" pitchFamily="2" charset="77"/>
                <a:cs typeface="Poppins" pitchFamily="2" charset="77"/>
              </a:defRPr>
            </a:lvl4pPr>
            <a:lvl5pPr>
              <a:defRPr sz="11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 err="1"/>
              <a:t>Projekti</a:t>
            </a:r>
            <a:r>
              <a:rPr lang="en-GB" dirty="0"/>
              <a:t> </a:t>
            </a:r>
            <a:r>
              <a:rPr lang="en-GB" dirty="0" err="1"/>
              <a:t>osa</a:t>
            </a:r>
            <a:br>
              <a:rPr lang="en-GB" dirty="0"/>
            </a:br>
            <a:r>
              <a:rPr lang="en-GB" dirty="0" err="1"/>
              <a:t>nimetus</a:t>
            </a:r>
            <a:endParaRPr lang="en-EE" dirty="0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CD86CEFD-3669-453B-8079-2B11076199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5438" y="3213778"/>
            <a:ext cx="1078182" cy="508359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 b="0" i="0">
                <a:latin typeface="Poppins" pitchFamily="2" charset="77"/>
                <a:cs typeface="Poppins" pitchFamily="2" charset="77"/>
              </a:defRPr>
            </a:lvl2pPr>
            <a:lvl3pPr>
              <a:defRPr sz="1100" b="0" i="0">
                <a:latin typeface="Poppins" pitchFamily="2" charset="77"/>
                <a:cs typeface="Poppins" pitchFamily="2" charset="77"/>
              </a:defRPr>
            </a:lvl3pPr>
            <a:lvl4pPr>
              <a:defRPr sz="1100" b="0" i="0">
                <a:latin typeface="Poppins" pitchFamily="2" charset="77"/>
                <a:cs typeface="Poppins" pitchFamily="2" charset="77"/>
              </a:defRPr>
            </a:lvl4pPr>
            <a:lvl5pPr>
              <a:defRPr sz="11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 err="1"/>
              <a:t>Projekti</a:t>
            </a:r>
            <a:r>
              <a:rPr lang="en-GB" dirty="0"/>
              <a:t> </a:t>
            </a:r>
            <a:r>
              <a:rPr lang="en-GB" dirty="0" err="1"/>
              <a:t>osa</a:t>
            </a:r>
            <a:br>
              <a:rPr lang="en-GB" dirty="0"/>
            </a:br>
            <a:r>
              <a:rPr lang="en-GB" dirty="0" err="1"/>
              <a:t>nimetus</a:t>
            </a:r>
            <a:endParaRPr lang="en-EE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E34A114-B41E-6747-0882-2249322F0F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2763" y="2679700"/>
            <a:ext cx="3259137" cy="251301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oppins" pitchFamily="2" charset="77"/>
                <a:cs typeface="Poppins" pitchFamily="2" charset="77"/>
              </a:defRPr>
            </a:lvl1pPr>
            <a:lvl2pPr>
              <a:defRPr sz="2000" b="0" i="0">
                <a:latin typeface="Poppins" pitchFamily="2" charset="77"/>
                <a:cs typeface="Poppins" pitchFamily="2" charset="77"/>
              </a:defRPr>
            </a:lvl2pPr>
            <a:lvl3pPr>
              <a:defRPr sz="2000" b="0" i="0">
                <a:latin typeface="Poppins" pitchFamily="2" charset="77"/>
                <a:cs typeface="Poppins" pitchFamily="2" charset="77"/>
              </a:defRPr>
            </a:lvl3pPr>
            <a:lvl4pPr>
              <a:defRPr sz="2000" b="0" i="0">
                <a:latin typeface="Poppins" pitchFamily="2" charset="77"/>
                <a:cs typeface="Poppins" pitchFamily="2" charset="77"/>
              </a:defRPr>
            </a:lvl4pPr>
            <a:lvl5pPr>
              <a:defRPr sz="20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.</a:t>
            </a:r>
            <a:endParaRPr lang="en-EE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481F8D05-99CC-DC1E-3C44-726B085CF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00006"/>
            <a:ext cx="75292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915C3C88-EC84-234C-DF06-846E86776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99159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jajoon">
    <p:bg>
      <p:bgPr>
        <a:solidFill>
          <a:srgbClr val="F5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F1FC61-69CE-2169-11A8-75F37DE2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5421"/>
            <a:ext cx="247650" cy="69215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A662DB-D23A-148F-D514-7EC663D9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9834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BCE30-4BBC-0047-61AB-7D5F1F891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520480"/>
            <a:ext cx="12192000" cy="1136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19C16-164E-25E6-CB7E-DE3D029BB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2728" y="5032504"/>
            <a:ext cx="619423" cy="934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DFCC25-6392-97ED-01E5-238762B6D9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92954" y="4273671"/>
            <a:ext cx="619423" cy="934568"/>
          </a:xfrm>
          <a:prstGeom prst="rect">
            <a:avLst/>
          </a:prstGeom>
        </p:spPr>
      </p:pic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89942F8C-04AF-6A89-2499-C660A0984B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3574" y="3660093"/>
            <a:ext cx="1078182" cy="508359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 b="0" i="0">
                <a:latin typeface="Poppins" pitchFamily="2" charset="77"/>
                <a:cs typeface="Poppins" pitchFamily="2" charset="77"/>
              </a:defRPr>
            </a:lvl2pPr>
            <a:lvl3pPr>
              <a:defRPr sz="1100" b="0" i="0">
                <a:latin typeface="Poppins" pitchFamily="2" charset="77"/>
                <a:cs typeface="Poppins" pitchFamily="2" charset="77"/>
              </a:defRPr>
            </a:lvl3pPr>
            <a:lvl4pPr>
              <a:defRPr sz="1100" b="0" i="0">
                <a:latin typeface="Poppins" pitchFamily="2" charset="77"/>
                <a:cs typeface="Poppins" pitchFamily="2" charset="77"/>
              </a:defRPr>
            </a:lvl4pPr>
            <a:lvl5pPr>
              <a:defRPr sz="11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 err="1"/>
              <a:t>Projekti</a:t>
            </a:r>
            <a:r>
              <a:rPr lang="en-GB" dirty="0"/>
              <a:t> </a:t>
            </a:r>
            <a:r>
              <a:rPr lang="en-GB" dirty="0" err="1"/>
              <a:t>osa</a:t>
            </a:r>
            <a:br>
              <a:rPr lang="en-GB" dirty="0"/>
            </a:br>
            <a:r>
              <a:rPr lang="en-GB" dirty="0" err="1"/>
              <a:t>nimetus</a:t>
            </a:r>
            <a:endParaRPr lang="en-EE" dirty="0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2D45E7E3-A4FF-F3CA-DF73-DB21377A30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93348" y="4467788"/>
            <a:ext cx="1078182" cy="508359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 b="0" i="0">
                <a:latin typeface="Poppins" pitchFamily="2" charset="77"/>
                <a:cs typeface="Poppins" pitchFamily="2" charset="77"/>
              </a:defRPr>
            </a:lvl2pPr>
            <a:lvl3pPr>
              <a:defRPr sz="1100" b="0" i="0">
                <a:latin typeface="Poppins" pitchFamily="2" charset="77"/>
                <a:cs typeface="Poppins" pitchFamily="2" charset="77"/>
              </a:defRPr>
            </a:lvl3pPr>
            <a:lvl4pPr>
              <a:defRPr sz="1100" b="0" i="0">
                <a:latin typeface="Poppins" pitchFamily="2" charset="77"/>
                <a:cs typeface="Poppins" pitchFamily="2" charset="77"/>
              </a:defRPr>
            </a:lvl4pPr>
            <a:lvl5pPr>
              <a:defRPr sz="11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 err="1"/>
              <a:t>Projekti</a:t>
            </a:r>
            <a:r>
              <a:rPr lang="en-GB" dirty="0"/>
              <a:t> </a:t>
            </a:r>
            <a:r>
              <a:rPr lang="en-GB" dirty="0" err="1"/>
              <a:t>osa</a:t>
            </a:r>
            <a:br>
              <a:rPr lang="en-GB" dirty="0"/>
            </a:br>
            <a:r>
              <a:rPr lang="en-GB" dirty="0" err="1"/>
              <a:t>nimetus</a:t>
            </a:r>
            <a:endParaRPr lang="en-EE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5A6C1DD-0271-E49C-1E9A-2A0489BBF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00006"/>
            <a:ext cx="75292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419B223E-F34E-2067-E5AE-77E51EDAC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34842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id">
    <p:bg>
      <p:bgPr>
        <a:solidFill>
          <a:srgbClr val="F5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F1FC61-69CE-2169-11A8-75F37DE2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5421"/>
            <a:ext cx="247650" cy="69215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0A662DB-D23A-148F-D514-7EC663D9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9834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EE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33A15CA-77F7-775D-9261-4F43994F35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3622" y="2565400"/>
            <a:ext cx="9744755" cy="3418682"/>
          </a:xfrm>
        </p:spPr>
        <p:txBody>
          <a:bodyPr>
            <a:normAutofit/>
          </a:bodyPr>
          <a:lstStyle>
            <a:lvl1pPr marL="342900" indent="-342900">
              <a:buClr>
                <a:srgbClr val="FCA963"/>
              </a:buClr>
              <a:buSzPct val="111000"/>
              <a:buFont typeface="Arial" panose="020B0604020202020204" pitchFamily="34" charset="0"/>
              <a:buChar char="•"/>
              <a:defRPr sz="2400" b="0" i="0">
                <a:latin typeface="Poppins" pitchFamily="2" charset="77"/>
                <a:cs typeface="Poppins" pitchFamily="2" charset="77"/>
              </a:defRPr>
            </a:lvl1pPr>
            <a:lvl2pPr>
              <a:defRPr sz="2400" b="0" i="0">
                <a:latin typeface="Poppins" pitchFamily="2" charset="77"/>
                <a:cs typeface="Poppins" pitchFamily="2" charset="77"/>
              </a:defRPr>
            </a:lvl2pPr>
            <a:lvl3pPr>
              <a:defRPr sz="2400" b="0" i="0">
                <a:latin typeface="Poppins" pitchFamily="2" charset="77"/>
                <a:cs typeface="Poppins" pitchFamily="2" charset="77"/>
              </a:defRPr>
            </a:lvl3pPr>
            <a:lvl4pPr>
              <a:defRPr sz="2400" b="0" i="0">
                <a:latin typeface="Poppins" pitchFamily="2" charset="77"/>
                <a:cs typeface="Poppins" pitchFamily="2" charset="77"/>
              </a:defRPr>
            </a:lvl4pPr>
            <a:lvl5pPr>
              <a:defRPr sz="24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.</a:t>
            </a:r>
          </a:p>
          <a:p>
            <a:pPr lvl="0"/>
            <a:endParaRPr lang="en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1A3DE-F669-F400-D169-1130BD26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00006"/>
            <a:ext cx="75292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C000978D-B21C-8E3E-E5A3-47284D91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777568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õpu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33A15CA-77F7-775D-9261-4F43994F35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190" y="4217987"/>
            <a:ext cx="9744755" cy="1325563"/>
          </a:xfrm>
        </p:spPr>
        <p:txBody>
          <a:bodyPr>
            <a:normAutofit/>
          </a:bodyPr>
          <a:lstStyle>
            <a:lvl1pPr marL="0" indent="0">
              <a:buClr>
                <a:srgbClr val="FCA963"/>
              </a:buClr>
              <a:buSzPct val="111000"/>
              <a:buFont typeface="Arial" panose="020B0604020202020204" pitchFamily="34" charset="0"/>
              <a:buNone/>
              <a:defRPr sz="2000" b="0" i="0">
                <a:solidFill>
                  <a:srgbClr val="F5F3E9"/>
                </a:solidFill>
                <a:latin typeface="Poppins Light" pitchFamily="2" charset="77"/>
                <a:cs typeface="Poppins Light" pitchFamily="2" charset="77"/>
              </a:defRPr>
            </a:lvl1pPr>
            <a:lvl2pPr>
              <a:defRPr sz="2400" b="0" i="0">
                <a:latin typeface="Poppins" pitchFamily="2" charset="77"/>
                <a:cs typeface="Poppins" pitchFamily="2" charset="77"/>
              </a:defRPr>
            </a:lvl2pPr>
            <a:lvl3pPr>
              <a:defRPr sz="2400" b="0" i="0">
                <a:latin typeface="Poppins" pitchFamily="2" charset="77"/>
                <a:cs typeface="Poppins" pitchFamily="2" charset="77"/>
              </a:defRPr>
            </a:lvl3pPr>
            <a:lvl4pPr>
              <a:defRPr sz="2400" b="0" i="0">
                <a:latin typeface="Poppins" pitchFamily="2" charset="77"/>
                <a:cs typeface="Poppins" pitchFamily="2" charset="77"/>
              </a:defRPr>
            </a:lvl4pPr>
            <a:lvl5pPr>
              <a:defRPr sz="24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 err="1"/>
              <a:t>Loremipsum@gmail.com</a:t>
            </a:r>
            <a:r>
              <a:rPr lang="en-GB" dirty="0"/>
              <a:t>   |   +372 123 45 457</a:t>
            </a:r>
            <a:endParaRPr lang="en-E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72E1E1-8563-7CFD-5307-8E33EE221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743" y="2565400"/>
            <a:ext cx="10515600" cy="132556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5F3E9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63A6E-5AEF-55B3-6254-44C777A0B9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54906" y="376849"/>
            <a:ext cx="2075440" cy="515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AC4AA-B2A4-8FAF-BFE4-9BD002BB45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2088" y="36184"/>
            <a:ext cx="2387596" cy="1196965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0D015549-B7C0-83FD-BDDB-4279386286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459" y="404813"/>
            <a:ext cx="2252532" cy="50800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 dirty="0"/>
              <a:t>Partneri logo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F4C6CA-5C15-18D4-DC15-45D62A62DE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36900" y="5968999"/>
            <a:ext cx="6083300" cy="736601"/>
          </a:xfrm>
        </p:spPr>
        <p:txBody>
          <a:bodyPr>
            <a:noAutofit/>
          </a:bodyPr>
          <a:lstStyle>
            <a:lvl1pPr marL="0" indent="0" algn="ctr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 b="0" i="0">
                <a:latin typeface="Poppins" pitchFamily="2" charset="77"/>
                <a:cs typeface="Poppins" pitchFamily="2" charset="77"/>
              </a:defRPr>
            </a:lvl2pPr>
            <a:lvl3pPr>
              <a:defRPr sz="1100" b="0" i="0">
                <a:latin typeface="Poppins" pitchFamily="2" charset="77"/>
                <a:cs typeface="Poppins" pitchFamily="2" charset="77"/>
              </a:defRPr>
            </a:lvl3pPr>
            <a:lvl4pPr>
              <a:defRPr sz="1100" b="0" i="0">
                <a:latin typeface="Poppins" pitchFamily="2" charset="77"/>
                <a:cs typeface="Poppins" pitchFamily="2" charset="77"/>
              </a:defRPr>
            </a:lvl4pPr>
            <a:lvl5pPr>
              <a:defRPr sz="11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Disclaimer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</a:t>
            </a:r>
            <a:endParaRPr lang="en-E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CA50BB-086F-E2DF-F17D-0C4801C3FF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7375" y="1857864"/>
            <a:ext cx="2270125" cy="564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5D3EF4-86DF-5FB1-AB61-A7D256F459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68" y="220965"/>
            <a:ext cx="1049669" cy="74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32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si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C0F2F-7F11-BEA5-743B-1D6285B18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375" y="2410223"/>
            <a:ext cx="7281278" cy="868947"/>
          </a:xfrm>
          <a:prstGeom prst="rect">
            <a:avLst/>
          </a:prstGeom>
        </p:spPr>
        <p:txBody>
          <a:bodyPr anchor="t"/>
          <a:lstStyle>
            <a:lvl1pPr algn="l">
              <a:defRPr sz="6000"/>
            </a:lvl1pPr>
          </a:lstStyle>
          <a:p>
            <a:r>
              <a:rPr lang="en-EE" dirty="0"/>
              <a:t>Eesti kliima heaks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533C9-5A69-177F-B2DF-B89B6E057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3329150"/>
            <a:ext cx="3806825" cy="1014249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en-E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0E0CF-4945-F87E-579B-C15AFAC188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190" y="1805096"/>
            <a:ext cx="2075435" cy="51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B7191E-A35C-1CAA-6193-AA38FBB9F1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54906" y="376849"/>
            <a:ext cx="2075440" cy="515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082A4E-2EEC-FAAE-92ED-E4619A1639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2088" y="36184"/>
            <a:ext cx="2387596" cy="1196965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327A70C-D7ED-67A7-C409-53E12F3A13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4" y="4797215"/>
            <a:ext cx="1393825" cy="347663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Poppins Light" pitchFamily="2" charset="77"/>
                <a:cs typeface="Poppins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EE" dirty="0"/>
              <a:t>10.10.2023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F8881D7-E13B-7F4B-5CAF-060206438C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7374" y="5884798"/>
            <a:ext cx="2252532" cy="508000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 dirty="0"/>
              <a:t>Partneri logo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446D0E5-4FD8-E536-E8AA-E1C427BCDC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568" y="230904"/>
            <a:ext cx="1049669" cy="74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6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kord">
    <p:bg>
      <p:bgPr>
        <a:solidFill>
          <a:srgbClr val="F5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ADDD89-3648-316A-B505-D0C191E592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115" y="1180306"/>
            <a:ext cx="1052609" cy="902996"/>
          </a:xfrm>
        </p:spPr>
        <p:txBody>
          <a:bodyPr>
            <a:noAutofit/>
          </a:bodyPr>
          <a:lstStyle>
            <a:lvl1pPr marL="0" indent="0">
              <a:buNone/>
              <a:defRPr sz="6000" b="1" i="0" spc="-500" baseline="0">
                <a:solidFill>
                  <a:srgbClr val="74946C"/>
                </a:solidFill>
                <a:latin typeface="Century Schoolbook" panose="02040604050505020304" pitchFamily="18" charset="0"/>
                <a:ea typeface="Source Serif 4 Black" panose="02040603050405020204" pitchFamily="18" charset="0"/>
              </a:defRPr>
            </a:lvl1pPr>
          </a:lstStyle>
          <a:p>
            <a:pPr lvl="0"/>
            <a:r>
              <a:rPr lang="en-EE" dirty="0"/>
              <a:t>01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2B584C3-4036-B1B3-EF07-7EA8EFFB6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6665" y="1271588"/>
            <a:ext cx="3279404" cy="32543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EE" dirty="0"/>
              <a:t>Pealkiri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F7F29BA-71A1-3AF0-1B79-50D74224F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6662" y="1691863"/>
            <a:ext cx="3279404" cy="52705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 dirty="0" err="1"/>
              <a:t>Sisutekst</a:t>
            </a:r>
            <a:r>
              <a:rPr lang="en-GB" dirty="0"/>
              <a:t> max 5 </a:t>
            </a:r>
            <a:r>
              <a:rPr lang="en-GB" dirty="0" err="1"/>
              <a:t>rida</a:t>
            </a:r>
            <a:endParaRPr lang="en-EE" dirty="0"/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6824D6D9-3000-CD2D-5152-067EFD8695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115" y="2883463"/>
            <a:ext cx="1052609" cy="902996"/>
          </a:xfrm>
        </p:spPr>
        <p:txBody>
          <a:bodyPr>
            <a:noAutofit/>
          </a:bodyPr>
          <a:lstStyle>
            <a:lvl1pPr marL="0" indent="0">
              <a:buNone/>
              <a:defRPr sz="6000" b="1" i="0" spc="-500" baseline="0">
                <a:solidFill>
                  <a:srgbClr val="74946C"/>
                </a:solidFill>
                <a:latin typeface="Century Schoolbook" panose="02040604050505020304" pitchFamily="18" charset="0"/>
                <a:ea typeface="Source Serif 4 Black" panose="02040603050405020204" pitchFamily="18" charset="0"/>
              </a:defRPr>
            </a:lvl1pPr>
          </a:lstStyle>
          <a:p>
            <a:pPr lvl="0"/>
            <a:r>
              <a:rPr lang="en-EE" dirty="0"/>
              <a:t>02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94C6D6DD-6490-5A10-D1FA-619E832B3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6665" y="2974745"/>
            <a:ext cx="3279404" cy="32543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EE" dirty="0"/>
              <a:t>Pealkiri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47A8F35-BD2A-932B-4633-4798BA7976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76662" y="3395020"/>
            <a:ext cx="3279404" cy="52705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 dirty="0" err="1"/>
              <a:t>Sisutekst</a:t>
            </a:r>
            <a:r>
              <a:rPr lang="en-GB" dirty="0"/>
              <a:t> max 5 </a:t>
            </a:r>
            <a:r>
              <a:rPr lang="en-GB" dirty="0" err="1"/>
              <a:t>rida</a:t>
            </a:r>
            <a:endParaRPr lang="en-EE" dirty="0"/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1BF41BFB-5017-549D-E3D1-E9207E28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115" y="4537759"/>
            <a:ext cx="1052609" cy="902996"/>
          </a:xfrm>
        </p:spPr>
        <p:txBody>
          <a:bodyPr>
            <a:noAutofit/>
          </a:bodyPr>
          <a:lstStyle>
            <a:lvl1pPr marL="0" indent="0">
              <a:buNone/>
              <a:defRPr sz="6000" b="1" i="0" spc="-500" baseline="0">
                <a:solidFill>
                  <a:srgbClr val="74946C"/>
                </a:solidFill>
                <a:latin typeface="Century Schoolbook" panose="02040604050505020304" pitchFamily="18" charset="0"/>
                <a:ea typeface="Source Serif 4 Black" panose="02040603050405020204" pitchFamily="18" charset="0"/>
              </a:defRPr>
            </a:lvl1pPr>
          </a:lstStyle>
          <a:p>
            <a:pPr lvl="0"/>
            <a:r>
              <a:rPr lang="en-EE" dirty="0"/>
              <a:t>03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7A60A681-3CA0-6054-A179-CD86AC3F4A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6665" y="4629041"/>
            <a:ext cx="3279404" cy="32543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EE" dirty="0"/>
              <a:t>Pealkiri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258D7B59-6589-C30B-67B5-89490578F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6662" y="5049316"/>
            <a:ext cx="3279404" cy="52705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 dirty="0" err="1"/>
              <a:t>Sisutekst</a:t>
            </a:r>
            <a:r>
              <a:rPr lang="en-GB" dirty="0"/>
              <a:t> max 5 </a:t>
            </a:r>
            <a:r>
              <a:rPr lang="en-GB" dirty="0" err="1"/>
              <a:t>rida</a:t>
            </a:r>
            <a:endParaRPr lang="en-EE" dirty="0"/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125B9678-2C91-E457-9CF1-D50F934BC8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6217" y="1180306"/>
            <a:ext cx="1052609" cy="902996"/>
          </a:xfrm>
        </p:spPr>
        <p:txBody>
          <a:bodyPr>
            <a:noAutofit/>
          </a:bodyPr>
          <a:lstStyle>
            <a:lvl1pPr marL="0" indent="0">
              <a:buNone/>
              <a:defRPr sz="6000" b="1" i="0" spc="-500" baseline="0">
                <a:solidFill>
                  <a:srgbClr val="74946C"/>
                </a:solidFill>
                <a:latin typeface="Century Schoolbook" panose="02040604050505020304" pitchFamily="18" charset="0"/>
                <a:ea typeface="Source Serif 4 Black" panose="02040603050405020204" pitchFamily="18" charset="0"/>
              </a:defRPr>
            </a:lvl1pPr>
          </a:lstStyle>
          <a:p>
            <a:pPr lvl="0"/>
            <a:r>
              <a:rPr lang="en-EE" dirty="0"/>
              <a:t>04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2E5E81E1-FAC3-3608-9747-FAE5FFCAA2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67767" y="1271588"/>
            <a:ext cx="3279404" cy="32543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EE" dirty="0"/>
              <a:t>Pealkiri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6909F848-A072-16F4-C262-40B28042E9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7764" y="1691863"/>
            <a:ext cx="3279404" cy="52705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 dirty="0" err="1"/>
              <a:t>Sisutekst</a:t>
            </a:r>
            <a:r>
              <a:rPr lang="en-GB" dirty="0"/>
              <a:t> max 5 </a:t>
            </a:r>
            <a:r>
              <a:rPr lang="en-GB" dirty="0" err="1"/>
              <a:t>rida</a:t>
            </a:r>
            <a:endParaRPr lang="en-EE" dirty="0"/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D494F032-B7C4-DBC2-C7D6-3AED501AA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6217" y="2883463"/>
            <a:ext cx="1052609" cy="902996"/>
          </a:xfrm>
        </p:spPr>
        <p:txBody>
          <a:bodyPr>
            <a:noAutofit/>
          </a:bodyPr>
          <a:lstStyle>
            <a:lvl1pPr marL="0" indent="0">
              <a:buNone/>
              <a:defRPr sz="6000" b="1" i="0" spc="-500" baseline="0">
                <a:solidFill>
                  <a:srgbClr val="74946C"/>
                </a:solidFill>
                <a:latin typeface="Century Schoolbook" panose="02040604050505020304" pitchFamily="18" charset="0"/>
                <a:ea typeface="Source Serif 4 Black" panose="02040603050405020204" pitchFamily="18" charset="0"/>
              </a:defRPr>
            </a:lvl1pPr>
          </a:lstStyle>
          <a:p>
            <a:pPr lvl="0"/>
            <a:r>
              <a:rPr lang="en-EE" dirty="0"/>
              <a:t>05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F8D4D052-1DE3-2236-DC05-3FE826C8F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7767" y="2974745"/>
            <a:ext cx="3279404" cy="32543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EE" dirty="0"/>
              <a:t>Pealkiri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6D5E9CD3-D891-17E7-753E-0BA0056759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7764" y="3395020"/>
            <a:ext cx="3279404" cy="52705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 dirty="0" err="1"/>
              <a:t>Sisutekst</a:t>
            </a:r>
            <a:r>
              <a:rPr lang="en-GB" dirty="0"/>
              <a:t> max 5 </a:t>
            </a:r>
            <a:r>
              <a:rPr lang="en-GB" dirty="0" err="1"/>
              <a:t>rida</a:t>
            </a:r>
            <a:endParaRPr lang="en-EE" dirty="0"/>
          </a:p>
        </p:txBody>
      </p:sp>
      <p:sp>
        <p:nvSpPr>
          <p:cNvPr id="44" name="Text Placeholder 23">
            <a:extLst>
              <a:ext uri="{FF2B5EF4-FFF2-40B4-BE49-F238E27FC236}">
                <a16:creationId xmlns:a16="http://schemas.microsoft.com/office/drawing/2014/main" id="{2D881B19-E10F-96A9-A2C3-21E56F10DD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6217" y="4537759"/>
            <a:ext cx="1052609" cy="902996"/>
          </a:xfrm>
        </p:spPr>
        <p:txBody>
          <a:bodyPr>
            <a:noAutofit/>
          </a:bodyPr>
          <a:lstStyle>
            <a:lvl1pPr marL="0" indent="0">
              <a:buNone/>
              <a:defRPr sz="6000" b="1" i="0" spc="-500" baseline="0">
                <a:solidFill>
                  <a:srgbClr val="74946C"/>
                </a:solidFill>
                <a:latin typeface="Century Schoolbook" panose="02040604050505020304" pitchFamily="18" charset="0"/>
                <a:ea typeface="Source Serif 4 Black" panose="02040603050405020204" pitchFamily="18" charset="0"/>
              </a:defRPr>
            </a:lvl1pPr>
          </a:lstStyle>
          <a:p>
            <a:pPr lvl="0"/>
            <a:r>
              <a:rPr lang="en-EE" dirty="0"/>
              <a:t>06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90EF7D36-4B5C-E509-0F0B-4AD2AA8BB3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7767" y="4629041"/>
            <a:ext cx="3279404" cy="32543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EE" dirty="0"/>
              <a:t>Pealkiri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14201D84-B142-112B-4447-707E47D327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67764" y="5049316"/>
            <a:ext cx="3279404" cy="527050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 dirty="0" err="1"/>
              <a:t>Sisutekst</a:t>
            </a:r>
            <a:r>
              <a:rPr lang="en-GB" dirty="0"/>
              <a:t> max 5 </a:t>
            </a:r>
            <a:r>
              <a:rPr lang="en-GB" dirty="0" err="1"/>
              <a:t>rida</a:t>
            </a:r>
            <a:endParaRPr lang="en-E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69C02-3BDC-BC16-7A1F-3E1A19DA247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‹#›</a:t>
            </a:fld>
            <a:endParaRPr lang="en-EE" dirty="0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9B87843-0D67-4A5E-CB73-0CF7AF483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226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tükk">
    <p:bg>
      <p:bgPr>
        <a:solidFill>
          <a:srgbClr val="E1D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EE948E-FEE4-EE06-CF2D-3503DCE3F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1150937"/>
            <a:ext cx="7553739" cy="5167771"/>
          </a:xfrm>
        </p:spPr>
        <p:txBody>
          <a:bodyPr>
            <a:noAutofit/>
          </a:bodyPr>
          <a:lstStyle>
            <a:lvl1pPr marL="0" indent="0">
              <a:buNone/>
              <a:defRPr sz="50000" b="1" i="0" spc="-4000" baseline="0">
                <a:solidFill>
                  <a:srgbClr val="74946C"/>
                </a:solidFill>
                <a:latin typeface="Century Schoolbook" panose="02040604050505020304" pitchFamily="18" charset="0"/>
                <a:ea typeface="Source Serif 4 Black" panose="02040603050405020204" pitchFamily="18" charset="0"/>
              </a:defRPr>
            </a:lvl1pPr>
            <a:lvl2pPr>
              <a:defRPr sz="50000" b="1" i="0">
                <a:latin typeface="Source Serif 4 Black" panose="02040603050405020204" pitchFamily="18" charset="0"/>
                <a:ea typeface="Source Serif 4 Black" panose="02040603050405020204" pitchFamily="18" charset="0"/>
              </a:defRPr>
            </a:lvl2pPr>
            <a:lvl3pPr>
              <a:defRPr sz="50000" b="1" i="0">
                <a:latin typeface="Source Serif 4 Black" panose="02040603050405020204" pitchFamily="18" charset="0"/>
                <a:ea typeface="Source Serif 4 Black" panose="02040603050405020204" pitchFamily="18" charset="0"/>
              </a:defRPr>
            </a:lvl3pPr>
            <a:lvl4pPr>
              <a:defRPr sz="50000" b="1" i="0">
                <a:latin typeface="Source Serif 4 Black" panose="02040603050405020204" pitchFamily="18" charset="0"/>
                <a:ea typeface="Source Serif 4 Black" panose="02040603050405020204" pitchFamily="18" charset="0"/>
              </a:defRPr>
            </a:lvl4pPr>
            <a:lvl5pPr>
              <a:defRPr sz="50000" b="1" i="0">
                <a:latin typeface="Source Serif 4 Black" panose="02040603050405020204" pitchFamily="18" charset="0"/>
                <a:ea typeface="Source Serif 4 Black" panose="02040603050405020204" pitchFamily="18" charset="0"/>
              </a:defRPr>
            </a:lvl5pPr>
          </a:lstStyle>
          <a:p>
            <a:pPr lvl="0"/>
            <a:r>
              <a:rPr lang="en-EE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F9A90E8-06BD-CC3E-DD82-F8AF3C28F4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2113" y="3896034"/>
            <a:ext cx="4803775" cy="923925"/>
          </a:xfrm>
        </p:spPr>
        <p:txBody>
          <a:bodyPr>
            <a:noAutofit/>
          </a:bodyPr>
          <a:lstStyle>
            <a:lvl1pPr marL="0" indent="0">
              <a:buNone/>
              <a:defRPr sz="5000" b="0" i="0">
                <a:latin typeface="Poppins Medium" pitchFamily="2" charset="77"/>
                <a:cs typeface="Poppins Medium" pitchFamily="2" charset="77"/>
              </a:defRPr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</a:lstStyle>
          <a:p>
            <a:pPr lvl="0"/>
            <a:r>
              <a:rPr lang="en-GB" dirty="0"/>
              <a:t>Your Text Here</a:t>
            </a:r>
            <a:endParaRPr lang="en-EE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A2B1AD46-DBA5-4B1E-0AD0-4035D484D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00006"/>
            <a:ext cx="75292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59891463-D0A0-401B-DF1A-F67D887FC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08074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fotog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A3CD937D-4F0C-69BE-E19A-EB959740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16256"/>
            <a:ext cx="495260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F3E9"/>
                </a:solidFill>
              </a:defRPr>
            </a:lvl1pPr>
          </a:lstStyle>
          <a:p>
            <a:r>
              <a:rPr lang="en-GB" dirty="0"/>
              <a:t>Your Text Here</a:t>
            </a:r>
            <a:endParaRPr lang="en-E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1FC61-69CE-2169-11A8-75F37DE2B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65421"/>
            <a:ext cx="247650" cy="692151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268C84-2EF0-B326-55F3-B2184394EC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633129"/>
            <a:ext cx="5562600" cy="5843871"/>
          </a:xfrm>
        </p:spPr>
        <p:txBody>
          <a:bodyPr/>
          <a:lstStyle>
            <a:lvl1pPr>
              <a:defRPr>
                <a:solidFill>
                  <a:srgbClr val="F5F3E9"/>
                </a:solidFill>
              </a:defRPr>
            </a:lvl1pPr>
          </a:lstStyle>
          <a:p>
            <a:r>
              <a:rPr lang="et-EE"/>
              <a:t>Pildi lisamiseks klõpsake ikooni</a:t>
            </a:r>
            <a:endParaRPr lang="en-E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5D59571-6414-2EDB-9B96-90F5F5E50A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505312"/>
            <a:ext cx="3806825" cy="357187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F5F3E9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2000">
                <a:solidFill>
                  <a:srgbClr val="F5F3E9"/>
                </a:solidFill>
              </a:defRPr>
            </a:lvl2pPr>
            <a:lvl3pPr>
              <a:defRPr sz="2000">
                <a:solidFill>
                  <a:srgbClr val="F5F3E9"/>
                </a:solidFill>
              </a:defRPr>
            </a:lvl3pPr>
            <a:lvl4pPr>
              <a:defRPr sz="2000">
                <a:solidFill>
                  <a:srgbClr val="F5F3E9"/>
                </a:solidFill>
              </a:defRPr>
            </a:lvl4pPr>
            <a:lvl5pPr>
              <a:defRPr sz="2000">
                <a:solidFill>
                  <a:srgbClr val="F5F3E9"/>
                </a:solidFill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EE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BED04ED9-20D7-23D2-E3D8-445E23F97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00006"/>
            <a:ext cx="75292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1F917-C356-AEC2-1BF4-223429CA2F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915" y="116168"/>
            <a:ext cx="588435" cy="4315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8190F66-22B4-F0E2-7B7E-9F5C945B6C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6265" y="122521"/>
            <a:ext cx="1484327" cy="5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F4A027-C25B-7D0C-2A16-48B53E0B94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50" y="2514600"/>
            <a:ext cx="7429500" cy="1828800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0" i="0">
                <a:latin typeface="Poppins" pitchFamily="2" charset="77"/>
                <a:cs typeface="Poppins" pitchFamily="2" charset="77"/>
              </a:defRPr>
            </a:lvl1pPr>
            <a:lvl2pPr>
              <a:defRPr sz="4000" b="0" i="0">
                <a:latin typeface="Poppins" pitchFamily="2" charset="77"/>
                <a:cs typeface="Poppins" pitchFamily="2" charset="77"/>
              </a:defRPr>
            </a:lvl2pPr>
            <a:lvl3pPr>
              <a:defRPr sz="4000" b="0" i="0">
                <a:latin typeface="Poppins" pitchFamily="2" charset="77"/>
                <a:cs typeface="Poppins" pitchFamily="2" charset="77"/>
              </a:defRPr>
            </a:lvl3pPr>
            <a:lvl4pPr>
              <a:defRPr sz="4000" b="0" i="0">
                <a:latin typeface="Poppins" pitchFamily="2" charset="77"/>
                <a:cs typeface="Poppins" pitchFamily="2" charset="77"/>
              </a:defRPr>
            </a:lvl4pPr>
            <a:lvl5pPr>
              <a:defRPr sz="40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.</a:t>
            </a:r>
            <a:endParaRPr lang="en-E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85FE7C-9100-5CC1-7C7F-A6A96064F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1155" y="2072093"/>
            <a:ext cx="1089690" cy="138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538ACA-5977-158C-E3B5-CC147A8F7F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1155" y="4629223"/>
            <a:ext cx="1089690" cy="138573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E9406274-EA0E-4333-7A5C-70282E424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00006"/>
            <a:ext cx="75292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CFF49AAE-C677-503A-FBF9-C3F0CD1F6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27532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F5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F1FC61-69CE-2169-11A8-75F37DE2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5421"/>
            <a:ext cx="247650" cy="6921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25C2F7-D0DF-3AFC-6BE4-8E2B092251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2136" y="2546626"/>
            <a:ext cx="6421299" cy="28733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 err="1"/>
              <a:t>Alapealkiri</a:t>
            </a:r>
            <a:endParaRPr lang="en-E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20FB19-BBE0-96B0-0FDD-CAB7058A73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136" y="2981324"/>
            <a:ext cx="9737725" cy="3418681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Poppins" pitchFamily="2" charset="77"/>
                <a:cs typeface="Poppins" pitchFamily="2" charset="77"/>
              </a:defRPr>
            </a:lvl1pPr>
            <a:lvl2pPr>
              <a:defRPr sz="2400" b="0" i="0">
                <a:latin typeface="Poppins" pitchFamily="2" charset="77"/>
                <a:cs typeface="Poppins" pitchFamily="2" charset="77"/>
              </a:defRPr>
            </a:lvl2pPr>
            <a:lvl3pPr>
              <a:defRPr sz="2400" b="0" i="0">
                <a:latin typeface="Poppins" pitchFamily="2" charset="77"/>
                <a:cs typeface="Poppins" pitchFamily="2" charset="77"/>
              </a:defRPr>
            </a:lvl3pPr>
            <a:lvl4pPr>
              <a:defRPr sz="2400" b="0" i="0">
                <a:latin typeface="Poppins" pitchFamily="2" charset="77"/>
                <a:cs typeface="Poppins" pitchFamily="2" charset="77"/>
              </a:defRPr>
            </a:lvl4pPr>
            <a:lvl5pPr>
              <a:defRPr sz="24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.</a:t>
            </a:r>
          </a:p>
          <a:p>
            <a:pPr lvl="0"/>
            <a:endParaRPr lang="en-E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A662DB-D23A-148F-D514-7EC663D9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9834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EE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5F28FB16-24C5-D112-5815-8E50231D6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00006"/>
            <a:ext cx="75292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71562F22-F11A-C029-00DA-8FBDD55C3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342523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Quot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2138BB4-ACC8-A0E8-69A5-7D83BE1BE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2139950"/>
            <a:ext cx="279400" cy="25781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52AB5C-7999-9A32-A720-AC31951587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3043" y="2139950"/>
            <a:ext cx="5988878" cy="2578100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rgbClr val="F5F3E9"/>
                </a:solidFill>
                <a:latin typeface="Poppins Medium" pitchFamily="2" charset="77"/>
                <a:cs typeface="Poppins Medium" pitchFamily="2" charset="77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.</a:t>
            </a:r>
            <a:endParaRPr lang="en-E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79E00-D9DE-2FA8-50C0-FE71D4E64E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603672" y="810489"/>
            <a:ext cx="668347" cy="10090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8A0AAE-63E3-5FD2-0AA7-0ED2FFE203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1183451" y="810490"/>
            <a:ext cx="668347" cy="1009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BB75D4-7899-2378-7F5E-322420BEAF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6697413" y="5401541"/>
            <a:ext cx="668347" cy="10090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FA087F-189E-B058-0B60-5E15FDDFE7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9506421" y="4126345"/>
            <a:ext cx="668347" cy="1009073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21EF7BC-3B79-1414-7C0C-A0E417B4C8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8754" y="306442"/>
            <a:ext cx="1078182" cy="508359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 b="0" i="0">
                <a:latin typeface="Poppins" pitchFamily="2" charset="77"/>
                <a:cs typeface="Poppins" pitchFamily="2" charset="77"/>
              </a:defRPr>
            </a:lvl2pPr>
            <a:lvl3pPr>
              <a:defRPr sz="1100" b="0" i="0">
                <a:latin typeface="Poppins" pitchFamily="2" charset="77"/>
                <a:cs typeface="Poppins" pitchFamily="2" charset="77"/>
              </a:defRPr>
            </a:lvl3pPr>
            <a:lvl4pPr>
              <a:defRPr sz="1100" b="0" i="0">
                <a:latin typeface="Poppins" pitchFamily="2" charset="77"/>
                <a:cs typeface="Poppins" pitchFamily="2" charset="77"/>
              </a:defRPr>
            </a:lvl4pPr>
            <a:lvl5pPr>
              <a:defRPr sz="11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 err="1"/>
              <a:t>Projekti</a:t>
            </a:r>
            <a:r>
              <a:rPr lang="en-GB" dirty="0"/>
              <a:t> </a:t>
            </a:r>
            <a:r>
              <a:rPr lang="en-GB" dirty="0" err="1"/>
              <a:t>osa</a:t>
            </a:r>
            <a:br>
              <a:rPr lang="en-GB" dirty="0"/>
            </a:br>
            <a:r>
              <a:rPr lang="en-GB" dirty="0" err="1"/>
              <a:t>nimetus</a:t>
            </a:r>
            <a:endParaRPr lang="en-EE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51CFA14E-793F-C586-8893-71F920836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2495" y="4880044"/>
            <a:ext cx="1078182" cy="508359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 i="0">
                <a:latin typeface="Poppins" pitchFamily="2" charset="77"/>
                <a:cs typeface="Poppins" pitchFamily="2" charset="77"/>
              </a:defRPr>
            </a:lvl1pPr>
            <a:lvl2pPr>
              <a:defRPr sz="1100" b="0" i="0">
                <a:latin typeface="Poppins" pitchFamily="2" charset="77"/>
                <a:cs typeface="Poppins" pitchFamily="2" charset="77"/>
              </a:defRPr>
            </a:lvl2pPr>
            <a:lvl3pPr>
              <a:defRPr sz="1100" b="0" i="0">
                <a:latin typeface="Poppins" pitchFamily="2" charset="77"/>
                <a:cs typeface="Poppins" pitchFamily="2" charset="77"/>
              </a:defRPr>
            </a:lvl3pPr>
            <a:lvl4pPr>
              <a:defRPr sz="1100" b="0" i="0">
                <a:latin typeface="Poppins" pitchFamily="2" charset="77"/>
                <a:cs typeface="Poppins" pitchFamily="2" charset="77"/>
              </a:defRPr>
            </a:lvl4pPr>
            <a:lvl5pPr>
              <a:defRPr sz="11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 err="1"/>
              <a:t>Projekti</a:t>
            </a:r>
            <a:r>
              <a:rPr lang="en-GB" dirty="0"/>
              <a:t> </a:t>
            </a:r>
            <a:r>
              <a:rPr lang="en-GB" dirty="0" err="1"/>
              <a:t>osa</a:t>
            </a:r>
            <a:br>
              <a:rPr lang="en-GB" dirty="0"/>
            </a:br>
            <a:r>
              <a:rPr lang="en-GB" dirty="0" err="1"/>
              <a:t>nimetus</a:t>
            </a:r>
            <a:endParaRPr lang="en-E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AED8D-942F-5D49-650E-8F03F0E097B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88915" y="116168"/>
            <a:ext cx="588435" cy="43151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D984261-C7FD-AB64-4D37-ED396E39D02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265" y="122521"/>
            <a:ext cx="1484327" cy="5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1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õrdlus">
    <p:bg>
      <p:bgPr>
        <a:solidFill>
          <a:srgbClr val="F5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F1FC61-69CE-2169-11A8-75F37DE2B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5421"/>
            <a:ext cx="247650" cy="6921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25C2F7-D0DF-3AFC-6BE4-8E2B092251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2137" y="2546626"/>
            <a:ext cx="4241918" cy="28733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01. </a:t>
            </a:r>
            <a:r>
              <a:rPr lang="en-GB" dirty="0" err="1"/>
              <a:t>Alapealkiri</a:t>
            </a:r>
            <a:endParaRPr lang="en-E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20FB19-BBE0-96B0-0FDD-CAB7058A73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137" y="2981324"/>
            <a:ext cx="4241918" cy="3418682"/>
          </a:xfrm>
        </p:spPr>
        <p:txBody>
          <a:bodyPr>
            <a:normAutofit/>
          </a:bodyPr>
          <a:lstStyle>
            <a:lvl1pPr marL="342900" indent="-342900">
              <a:buClr>
                <a:srgbClr val="FCA963"/>
              </a:buClr>
              <a:buSzPct val="111000"/>
              <a:buFont typeface="Arial" panose="020B0604020202020204" pitchFamily="34" charset="0"/>
              <a:buChar char="•"/>
              <a:defRPr sz="2000" b="0" i="0">
                <a:latin typeface="Poppins" pitchFamily="2" charset="77"/>
                <a:cs typeface="Poppins" pitchFamily="2" charset="77"/>
              </a:defRPr>
            </a:lvl1pPr>
            <a:lvl2pPr>
              <a:defRPr sz="2400" b="0" i="0">
                <a:latin typeface="Poppins" pitchFamily="2" charset="77"/>
                <a:cs typeface="Poppins" pitchFamily="2" charset="77"/>
              </a:defRPr>
            </a:lvl2pPr>
            <a:lvl3pPr>
              <a:defRPr sz="2400" b="0" i="0">
                <a:latin typeface="Poppins" pitchFamily="2" charset="77"/>
                <a:cs typeface="Poppins" pitchFamily="2" charset="77"/>
              </a:defRPr>
            </a:lvl3pPr>
            <a:lvl4pPr>
              <a:defRPr sz="2400" b="0" i="0">
                <a:latin typeface="Poppins" pitchFamily="2" charset="77"/>
                <a:cs typeface="Poppins" pitchFamily="2" charset="77"/>
              </a:defRPr>
            </a:lvl4pPr>
            <a:lvl5pPr>
              <a:defRPr sz="24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.</a:t>
            </a:r>
          </a:p>
          <a:p>
            <a:pPr lvl="0"/>
            <a:endParaRPr lang="en-EE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45242D1-1A6A-3C62-56B6-DA19DF16BD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7982" y="2546626"/>
            <a:ext cx="4241918" cy="28733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01. </a:t>
            </a:r>
            <a:r>
              <a:rPr lang="en-GB" dirty="0" err="1"/>
              <a:t>Alapealkiri</a:t>
            </a:r>
            <a:endParaRPr lang="en-E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45BE099-E276-CADA-F4EC-9D68D3CD8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7982" y="2981324"/>
            <a:ext cx="4241918" cy="3418682"/>
          </a:xfrm>
        </p:spPr>
        <p:txBody>
          <a:bodyPr>
            <a:normAutofit/>
          </a:bodyPr>
          <a:lstStyle>
            <a:lvl1pPr marL="342900" indent="-342900">
              <a:buClr>
                <a:srgbClr val="FCA963"/>
              </a:buClr>
              <a:buSzPct val="111000"/>
              <a:buFont typeface="Arial" panose="020B0604020202020204" pitchFamily="34" charset="0"/>
              <a:buChar char="•"/>
              <a:defRPr sz="2000" b="0" i="0">
                <a:latin typeface="Poppins" pitchFamily="2" charset="77"/>
                <a:cs typeface="Poppins" pitchFamily="2" charset="77"/>
              </a:defRPr>
            </a:lvl1pPr>
            <a:lvl2pPr>
              <a:defRPr sz="2400" b="0" i="0">
                <a:latin typeface="Poppins" pitchFamily="2" charset="77"/>
                <a:cs typeface="Poppins" pitchFamily="2" charset="77"/>
              </a:defRPr>
            </a:lvl2pPr>
            <a:lvl3pPr>
              <a:defRPr sz="2400" b="0" i="0">
                <a:latin typeface="Poppins" pitchFamily="2" charset="77"/>
                <a:cs typeface="Poppins" pitchFamily="2" charset="77"/>
              </a:defRPr>
            </a:lvl3pPr>
            <a:lvl4pPr>
              <a:defRPr sz="2400" b="0" i="0">
                <a:latin typeface="Poppins" pitchFamily="2" charset="77"/>
                <a:cs typeface="Poppins" pitchFamily="2" charset="77"/>
              </a:defRPr>
            </a:lvl4pPr>
            <a:lvl5pPr>
              <a:defRPr sz="2400"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.</a:t>
            </a:r>
          </a:p>
          <a:p>
            <a:pPr lvl="0"/>
            <a:endParaRPr lang="en-E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102804B-67B9-F6CA-642C-3C702F613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9834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EE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BF2388A-7692-42AF-0F09-F4F8E02B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00006"/>
            <a:ext cx="75292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38CAD6F4-00A0-87A9-92A5-8E0706C97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71703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4C75D-43AB-B52B-D3D2-58C688557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588" y="25654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E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CF2B64-5E7B-3A54-7766-89A93088D4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30672" y="201959"/>
            <a:ext cx="1313907" cy="326330"/>
          </a:xfrm>
          <a:prstGeom prst="rect">
            <a:avLst/>
          </a:prstGeom>
        </p:spPr>
      </p:pic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950FA038-DEAD-8B56-3CC6-A3428E63F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EE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52E93BB-925C-31B3-7B7F-597994EED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03029" y="1825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3D393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EE"/>
              <a:t>KLIIMANUTIKAS EESTI</a:t>
            </a:r>
            <a:endParaRPr lang="en-EE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2DCB7A3-87E1-D3F8-96B6-D13EB7F9B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4900" y="6457616"/>
            <a:ext cx="75292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latin typeface="Poppins" pitchFamily="2" charset="77"/>
                <a:cs typeface="Poppins" pitchFamily="2" charset="77"/>
              </a:defRPr>
            </a:lvl1pPr>
          </a:lstStyle>
          <a:p>
            <a:fld id="{5E0555E0-B6E1-5144-A883-459DE47D0BFE}" type="slidenum">
              <a:rPr lang="en-EE" smtClean="0"/>
              <a:pPr/>
              <a:t>‹#›</a:t>
            </a:fld>
            <a:endParaRPr lang="en-E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653C99-FB07-948D-6951-35BEEE03CAF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88915" y="116168"/>
            <a:ext cx="588435" cy="43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5" r:id="rId6"/>
    <p:sldLayoutId id="2147483661" r:id="rId7"/>
    <p:sldLayoutId id="2147483653" r:id="rId8"/>
    <p:sldLayoutId id="2147483662" r:id="rId9"/>
    <p:sldLayoutId id="2147483654" r:id="rId10"/>
    <p:sldLayoutId id="2147483663" r:id="rId11"/>
    <p:sldLayoutId id="2147483664" r:id="rId12"/>
    <p:sldLayoutId id="214748366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>
          <a:solidFill>
            <a:srgbClr val="3D3935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00" b="1" i="0" kern="1200">
          <a:solidFill>
            <a:srgbClr val="3D3935"/>
          </a:solidFill>
          <a:latin typeface="Poppins SemiBold" pitchFamily="2" charset="77"/>
          <a:ea typeface="+mn-ea"/>
          <a:cs typeface="Poppins SemiBold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3D3935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3D3935"/>
          </a:solidFill>
          <a:latin typeface="Poppins SemiBold" pitchFamily="2" charset="77"/>
          <a:ea typeface="+mn-ea"/>
          <a:cs typeface="Poppins SemiBold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D3935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D3935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orient="horz" pos="1616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pos="121" userDrawn="1">
          <p15:clr>
            <a:srgbClr val="F26B43"/>
          </p15:clr>
        </p15:guide>
        <p15:guide id="6" pos="801" userDrawn="1">
          <p15:clr>
            <a:srgbClr val="F26B43"/>
          </p15:clr>
        </p15:guide>
        <p15:guide id="7" orient="horz" pos="2228" userDrawn="1">
          <p15:clr>
            <a:srgbClr val="F26B43"/>
          </p15:clr>
        </p15:guide>
        <p15:guide id="8" pos="3999" userDrawn="1">
          <p15:clr>
            <a:srgbClr val="F26B43"/>
          </p15:clr>
        </p15:guide>
        <p15:guide id="9" orient="horz" pos="32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Piia.post@ut.ee" TargetMode="External"/><Relationship Id="rId4" Type="http://schemas.openxmlformats.org/officeDocument/2006/relationships/hyperlink" Target="mailto:hannes.keernik@ut.e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nteractive-atlas.ipcc.ch/permalink/841A49kj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6F29-50A9-58B1-941C-D95FA30D4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949" y="2391156"/>
            <a:ext cx="7958419" cy="868947"/>
          </a:xfrm>
        </p:spPr>
        <p:txBody>
          <a:bodyPr>
            <a:noAutofit/>
          </a:bodyPr>
          <a:lstStyle/>
          <a:p>
            <a:r>
              <a:rPr lang="fi-FI" sz="3600" dirty="0" err="1">
                <a:latin typeface="Poppins SemiBold"/>
                <a:cs typeface="Poppins SemiBold"/>
              </a:rPr>
              <a:t>Kliimamuutused</a:t>
            </a:r>
            <a:r>
              <a:rPr lang="fi-FI" sz="3600" dirty="0">
                <a:latin typeface="Poppins SemiBold"/>
                <a:cs typeface="Poppins SemiBold"/>
              </a:rPr>
              <a:t> </a:t>
            </a:r>
            <a:br>
              <a:rPr lang="et-EE" sz="3600" dirty="0"/>
            </a:br>
            <a:r>
              <a:rPr lang="fi-FI" sz="3600" dirty="0" err="1">
                <a:latin typeface="Poppins SemiBold"/>
                <a:cs typeface="Poppins SemiBold"/>
              </a:rPr>
              <a:t>Põhja-Euroopas</a:t>
            </a:r>
            <a:r>
              <a:rPr lang="fi-FI" sz="3600" dirty="0">
                <a:latin typeface="Poppins SemiBold"/>
                <a:cs typeface="Poppins SemiBold"/>
              </a:rPr>
              <a:t> ja </a:t>
            </a:r>
            <a:r>
              <a:rPr lang="fi-FI" sz="3600" dirty="0" err="1">
                <a:latin typeface="Poppins SemiBold"/>
                <a:cs typeface="Poppins SemiBold"/>
              </a:rPr>
              <a:t>Eestis</a:t>
            </a:r>
            <a:endParaRPr lang="en-EE" sz="3600" dirty="0">
              <a:latin typeface="Poppins SemiBold"/>
              <a:cs typeface="Poppins SemiBold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1B315-1B33-11C8-38CB-565CFB595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949" y="3796017"/>
            <a:ext cx="3514725" cy="1790395"/>
          </a:xfrm>
        </p:spPr>
        <p:txBody>
          <a:bodyPr>
            <a:noAutofit/>
          </a:bodyPr>
          <a:lstStyle/>
          <a:p>
            <a:r>
              <a:rPr lang="et-EE" sz="1800" b="1" dirty="0"/>
              <a:t>Hannes Keernik</a:t>
            </a:r>
          </a:p>
          <a:p>
            <a:r>
              <a:rPr lang="et-EE" sz="1800" dirty="0"/>
              <a:t>Piia Post</a:t>
            </a:r>
          </a:p>
          <a:p>
            <a:r>
              <a:rPr lang="et-EE" sz="1800" dirty="0"/>
              <a:t>Velle Toll</a:t>
            </a:r>
          </a:p>
          <a:p>
            <a:r>
              <a:rPr lang="et-EE" sz="1800" dirty="0"/>
              <a:t>Erko Jakobson</a:t>
            </a:r>
          </a:p>
          <a:p>
            <a:r>
              <a:rPr lang="et-EE" sz="1800" dirty="0"/>
              <a:t>Liisi Jakobson</a:t>
            </a:r>
          </a:p>
          <a:p>
            <a:r>
              <a:rPr lang="et-EE" sz="1800" dirty="0"/>
              <a:t>Andres Luhamaa</a:t>
            </a:r>
            <a:endParaRPr lang="en-EE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31AED-876B-76D2-C435-01F5E3A13E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7949" y="6323253"/>
            <a:ext cx="1668716" cy="347663"/>
          </a:xfrm>
        </p:spPr>
        <p:txBody>
          <a:bodyPr/>
          <a:lstStyle/>
          <a:p>
            <a:r>
              <a:rPr lang="et-EE" sz="1800" dirty="0"/>
              <a:t>12.12.2024</a:t>
            </a:r>
            <a:endParaRPr lang="en-EE" sz="1800" dirty="0"/>
          </a:p>
        </p:txBody>
      </p:sp>
      <p:pic>
        <p:nvPicPr>
          <p:cNvPr id="10" name="Picture 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E70D70A2-1967-C0A6-5473-B2BB19462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10" y="1112284"/>
            <a:ext cx="3411394" cy="6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9F897B8-9369-6A79-4FC7-4BDA36FC2F4A}"/>
              </a:ext>
            </a:extLst>
          </p:cNvPr>
          <p:cNvSpPr txBox="1"/>
          <p:nvPr/>
        </p:nvSpPr>
        <p:spPr>
          <a:xfrm>
            <a:off x="5851020" y="5917997"/>
            <a:ext cx="61730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t-EE" dirty="0"/>
              <a:t>Joonis 2.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E3E98E-E5F9-F91A-4439-669E27E98630}"/>
              </a:ext>
            </a:extLst>
          </p:cNvPr>
          <p:cNvSpPr txBox="1"/>
          <p:nvPr/>
        </p:nvSpPr>
        <p:spPr>
          <a:xfrm>
            <a:off x="96444" y="6488668"/>
            <a:ext cx="53609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t-EE" dirty="0"/>
              <a:t>Joonis 1.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10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2063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3600" dirty="0">
                <a:latin typeface="Rubik Medium" panose="00000600000000000000" pitchFamily="2" charset="-79"/>
                <a:cs typeface="Rubik Medium" panose="00000600000000000000" pitchFamily="2" charset="-79"/>
              </a:rPr>
              <a:t>Tugevaim soojenemine on Eestis talvel</a:t>
            </a:r>
            <a:endParaRPr lang="et-EE" sz="3200" dirty="0"/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29F56BE8-9ADE-E33F-E17C-C08988F3B8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491" y="1278738"/>
            <a:ext cx="11887257" cy="1001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sz="1900" dirty="0">
                <a:latin typeface="Raleway" pitchFamily="2" charset="-70"/>
              </a:rPr>
              <a:t>Eesti temperatuurimuutused on võrreldavad muutustega Põhja- ja Ida-Euroopas (Joonis 1)</a:t>
            </a:r>
            <a:endParaRPr lang="en-US"/>
          </a:p>
          <a:p>
            <a:pPr marL="0" indent="0">
              <a:buNone/>
            </a:pPr>
            <a:r>
              <a:rPr lang="et-EE" sz="1900" dirty="0">
                <a:latin typeface="Raleway"/>
                <a:cs typeface="Poppins"/>
              </a:rPr>
              <a:t>Statistiliselt olulised muutused on toimunud kõikjal Eestis, 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t-EE" sz="1600" dirty="0">
              <a:solidFill>
                <a:srgbClr val="3D3935"/>
              </a:solidFill>
              <a:latin typeface="Raleway" pitchFamily="2" charset="-70"/>
              <a:cs typeface="Poppins"/>
            </a:endParaRPr>
          </a:p>
          <a:p>
            <a:pPr marL="0" indent="0">
              <a:buNone/>
            </a:pPr>
            <a:endParaRPr lang="et-EE" dirty="0">
              <a:latin typeface="Raleway" pitchFamily="2" charset="-70"/>
            </a:endParaRPr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A4C6CCCF-6DFE-7B37-B608-A221818E9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>
            <a:off x="117611" y="3120547"/>
            <a:ext cx="5360932" cy="3458584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B05A1327-E577-0573-F90A-EC09CE381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71821"/>
          <a:stretch/>
        </p:blipFill>
        <p:spPr>
          <a:xfrm>
            <a:off x="5851020" y="3714968"/>
            <a:ext cx="6173073" cy="1325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7445EA-1D72-58FB-4D68-9DEB0C11C051}"/>
              </a:ext>
            </a:extLst>
          </p:cNvPr>
          <p:cNvSpPr txBox="1"/>
          <p:nvPr/>
        </p:nvSpPr>
        <p:spPr>
          <a:xfrm>
            <a:off x="5542405" y="3632606"/>
            <a:ext cx="41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a)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55C7C-169B-551B-E83C-095DDF96FBB7}"/>
              </a:ext>
            </a:extLst>
          </p:cNvPr>
          <p:cNvSpPr txBox="1"/>
          <p:nvPr/>
        </p:nvSpPr>
        <p:spPr>
          <a:xfrm>
            <a:off x="5542405" y="4686396"/>
            <a:ext cx="41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b)</a:t>
            </a:r>
            <a:endParaRPr lang="en-GB" dirty="0"/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59389A38-6C04-F3DD-F02A-85DBFE7B2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71754"/>
          <a:stretch/>
        </p:blipFill>
        <p:spPr>
          <a:xfrm>
            <a:off x="5851020" y="4686396"/>
            <a:ext cx="6173073" cy="1337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0A2EFB-7B14-237D-0E10-DAD54485F632}"/>
              </a:ext>
            </a:extLst>
          </p:cNvPr>
          <p:cNvSpPr txBox="1"/>
          <p:nvPr/>
        </p:nvSpPr>
        <p:spPr>
          <a:xfrm>
            <a:off x="5465234" y="2269068"/>
            <a:ext cx="6373283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3D3935"/>
                </a:solidFill>
                <a:latin typeface="Raleway"/>
                <a:ea typeface="Calibri"/>
                <a:cs typeface="Arial"/>
              </a:rPr>
              <a:t>päevakeskmine temperatuur (Joonis 2a): +2.1 °C </a:t>
            </a:r>
            <a:r>
              <a:rPr lang="en-US" dirty="0">
                <a:latin typeface="Raleway"/>
                <a:ea typeface="Calibri"/>
                <a:cs typeface="Arial"/>
              </a:rPr>
              <a:t>​</a:t>
            </a: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3D3935"/>
                </a:solidFill>
                <a:latin typeface="Raleway"/>
                <a:ea typeface="Calibri"/>
                <a:cs typeface="Calibri"/>
              </a:rPr>
              <a:t>päevade arv, mil </a:t>
            </a:r>
            <a:r>
              <a:rPr lang="et-EE" i="1" dirty="0" err="1">
                <a:solidFill>
                  <a:srgbClr val="3D3935"/>
                </a:solidFill>
                <a:latin typeface="Raleway"/>
                <a:ea typeface="Calibri"/>
                <a:cs typeface="Calibri"/>
              </a:rPr>
              <a:t>T</a:t>
            </a:r>
            <a:r>
              <a:rPr lang="et-EE" baseline="-25000" dirty="0" err="1">
                <a:solidFill>
                  <a:srgbClr val="3D3935"/>
                </a:solidFill>
                <a:latin typeface="Raleway"/>
                <a:ea typeface="Calibri"/>
                <a:cs typeface="Calibri"/>
              </a:rPr>
              <a:t>max</a:t>
            </a:r>
            <a:r>
              <a:rPr lang="et-EE" dirty="0">
                <a:solidFill>
                  <a:srgbClr val="3D3935"/>
                </a:solidFill>
                <a:latin typeface="Raleway"/>
                <a:ea typeface="Calibri"/>
                <a:cs typeface="Calibri"/>
              </a:rPr>
              <a:t> &lt; 0 °C (Joonis 2b): –12 päeva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t-EE" dirty="0">
                <a:solidFill>
                  <a:srgbClr val="3D3935"/>
                </a:solidFill>
                <a:latin typeface="Raleway"/>
                <a:ea typeface="Calibri"/>
                <a:cs typeface="Calibri"/>
              </a:rPr>
              <a:t>pikim periood, mil </a:t>
            </a:r>
            <a:r>
              <a:rPr lang="et-EE" i="1" dirty="0" err="1">
                <a:solidFill>
                  <a:srgbClr val="3D3935"/>
                </a:solidFill>
                <a:latin typeface="Raleway"/>
                <a:ea typeface="Calibri"/>
                <a:cs typeface="Calibri"/>
              </a:rPr>
              <a:t>T</a:t>
            </a:r>
            <a:r>
              <a:rPr lang="et-EE" baseline="-25000" dirty="0" err="1">
                <a:solidFill>
                  <a:srgbClr val="3D3935"/>
                </a:solidFill>
                <a:latin typeface="Raleway"/>
                <a:ea typeface="Calibri"/>
                <a:cs typeface="Calibri"/>
              </a:rPr>
              <a:t>max</a:t>
            </a:r>
            <a:r>
              <a:rPr lang="et-EE" dirty="0">
                <a:solidFill>
                  <a:srgbClr val="3D3935"/>
                </a:solidFill>
                <a:latin typeface="Raleway"/>
                <a:ea typeface="Calibri"/>
                <a:cs typeface="Calibri"/>
              </a:rPr>
              <a:t> &lt; 0 °C: –16 päeva</a:t>
            </a:r>
            <a:endParaRPr lang="et-EE" sz="2400" dirty="0">
              <a:latin typeface="Raleway"/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464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11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2063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3600" dirty="0">
                <a:latin typeface="Rubik Medium" panose="00000600000000000000" pitchFamily="2" charset="-79"/>
                <a:cs typeface="Rubik Medium" panose="00000600000000000000" pitchFamily="2" charset="-79"/>
              </a:rPr>
              <a:t>Mõju kütmisega seotud energiavajadusele</a:t>
            </a:r>
            <a:endParaRPr lang="et-EE" sz="3200" dirty="0"/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29F56BE8-9ADE-E33F-E17C-C08988F3B8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8094" y="1313652"/>
            <a:ext cx="11770841" cy="8957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sz="1900" dirty="0">
                <a:latin typeface="Raleway"/>
                <a:cs typeface="Times New Roman"/>
              </a:rPr>
              <a:t>Aastane energiavajadus kütmiseks (</a:t>
            </a:r>
            <a:r>
              <a:rPr lang="et-EE" sz="1900" i="1" dirty="0">
                <a:latin typeface="Raleway"/>
                <a:cs typeface="Times New Roman"/>
              </a:rPr>
              <a:t>T</a:t>
            </a:r>
            <a:r>
              <a:rPr lang="et-EE" sz="1900" dirty="0">
                <a:latin typeface="Raleway"/>
                <a:cs typeface="Times New Roman"/>
              </a:rPr>
              <a:t> &lt; 15.5 °C) on juba vähenenud 10%</a:t>
            </a:r>
          </a:p>
        </p:txBody>
      </p:sp>
      <p:pic>
        <p:nvPicPr>
          <p:cNvPr id="14" name="Picture 1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D01AF79-3172-7711-1CDC-C56A78CA57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47"/>
          <a:stretch/>
        </p:blipFill>
        <p:spPr>
          <a:xfrm>
            <a:off x="1454013" y="1805590"/>
            <a:ext cx="8764563" cy="48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32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12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10246" y="2076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2800" dirty="0">
                <a:latin typeface="Rubik Medium" panose="00000600000000000000" pitchFamily="2" charset="-79"/>
                <a:cs typeface="Rubik Medium"/>
              </a:rPr>
              <a:t>Talvel on rannikul varasemast  tuulisem ja maismaal sajusem </a:t>
            </a:r>
            <a:endParaRPr lang="et-EE" sz="2800" dirty="0">
              <a:cs typeface="Rubik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33D91B-2BD9-1AD2-6CCC-4398FB3151E8}"/>
              </a:ext>
            </a:extLst>
          </p:cNvPr>
          <p:cNvSpPr txBox="1"/>
          <p:nvPr/>
        </p:nvSpPr>
        <p:spPr>
          <a:xfrm>
            <a:off x="684941" y="1320659"/>
            <a:ext cx="256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latin typeface="Raleway" pitchFamily="2" charset="-70"/>
              </a:rPr>
              <a:t>Muutus tuulisuses</a:t>
            </a:r>
            <a:endParaRPr lang="en-GB" dirty="0">
              <a:latin typeface="Raleway" pitchFamily="2" charset="-7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705D5-DB1F-A56E-764A-0E0C06A49F36}"/>
              </a:ext>
            </a:extLst>
          </p:cNvPr>
          <p:cNvSpPr txBox="1"/>
          <p:nvPr/>
        </p:nvSpPr>
        <p:spPr>
          <a:xfrm>
            <a:off x="7677931" y="1354018"/>
            <a:ext cx="393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latin typeface="Raleway" pitchFamily="2" charset="-70"/>
              </a:rPr>
              <a:t>Muutus alla sadava lume hulgas</a:t>
            </a:r>
            <a:endParaRPr lang="en-GB" dirty="0">
              <a:latin typeface="Raleway" pitchFamily="2" charset="-7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CBD070-7090-FC26-C07D-D3C729C3A07E}"/>
              </a:ext>
            </a:extLst>
          </p:cNvPr>
          <p:cNvSpPr txBox="1"/>
          <p:nvPr/>
        </p:nvSpPr>
        <p:spPr>
          <a:xfrm>
            <a:off x="3052087" y="5133915"/>
            <a:ext cx="4464244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sz="2000" dirty="0">
                <a:latin typeface="Raleway"/>
              </a:rPr>
              <a:t>Maismaa kohal sajab rohkem lund, kuid lumikate püsib lühemat aega</a:t>
            </a:r>
          </a:p>
          <a:p>
            <a:endParaRPr lang="et-EE" sz="2000" dirty="0">
              <a:latin typeface="Raleway" pitchFamily="2" charset="-70"/>
            </a:endParaRPr>
          </a:p>
          <a:p>
            <a:endParaRPr lang="et-EE" sz="2000" dirty="0">
              <a:latin typeface="Raleway" pitchFamily="2" charset="-70"/>
            </a:endParaRPr>
          </a:p>
          <a:p>
            <a:endParaRPr lang="en-GB" sz="2000" dirty="0">
              <a:latin typeface="Raleway" pitchFamily="2" charset="-7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0A1A6B-8522-3473-5ECF-5C21D48E999B}"/>
              </a:ext>
            </a:extLst>
          </p:cNvPr>
          <p:cNvSpPr txBox="1"/>
          <p:nvPr/>
        </p:nvSpPr>
        <p:spPr>
          <a:xfrm>
            <a:off x="3158411" y="1138634"/>
            <a:ext cx="4584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dirty="0">
                <a:latin typeface="Raleway" pitchFamily="2" charset="-70"/>
              </a:rPr>
              <a:t>Muutus keskmises sajuhulgas </a:t>
            </a:r>
          </a:p>
          <a:p>
            <a:pPr algn="ctr"/>
            <a:r>
              <a:rPr lang="et-EE" dirty="0">
                <a:latin typeface="Raleway" pitchFamily="2" charset="-70"/>
              </a:rPr>
              <a:t>(sajupäevadel &gt;1 mm) </a:t>
            </a:r>
            <a:endParaRPr lang="en-GB" dirty="0">
              <a:latin typeface="Raleway" pitchFamily="2" charset="-7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84D59C-B3F1-7E34-DA73-DBE282345ECD}"/>
              </a:ext>
            </a:extLst>
          </p:cNvPr>
          <p:cNvGrpSpPr/>
          <p:nvPr/>
        </p:nvGrpSpPr>
        <p:grpSpPr>
          <a:xfrm>
            <a:off x="424796" y="1723350"/>
            <a:ext cx="2703659" cy="2665925"/>
            <a:chOff x="507041" y="1563331"/>
            <a:chExt cx="2719822" cy="2652188"/>
          </a:xfrm>
        </p:grpSpPr>
        <p:pic>
          <p:nvPicPr>
            <p:cNvPr id="19" name="Picture 18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3BE58C59-891F-AD7E-AEF3-7343D369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6" t="4048" b="34023"/>
            <a:stretch/>
          </p:blipFill>
          <p:spPr>
            <a:xfrm>
              <a:off x="507041" y="1563331"/>
              <a:ext cx="2719822" cy="265218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C900C58-5DE1-246C-19CB-C35F1DA02F2E}"/>
                </a:ext>
              </a:extLst>
            </p:cNvPr>
            <p:cNvSpPr/>
            <p:nvPr/>
          </p:nvSpPr>
          <p:spPr>
            <a:xfrm>
              <a:off x="507041" y="1563332"/>
              <a:ext cx="523400" cy="122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513CD8B-04D1-B11C-ACB8-E85F2BA21B7C}"/>
              </a:ext>
            </a:extLst>
          </p:cNvPr>
          <p:cNvGrpSpPr/>
          <p:nvPr/>
        </p:nvGrpSpPr>
        <p:grpSpPr>
          <a:xfrm>
            <a:off x="4029809" y="1723352"/>
            <a:ext cx="2654130" cy="2665924"/>
            <a:chOff x="4063374" y="1563331"/>
            <a:chExt cx="2768502" cy="2665925"/>
          </a:xfrm>
        </p:grpSpPr>
        <p:pic>
          <p:nvPicPr>
            <p:cNvPr id="25" name="Picture 24" descr="A screenshot of a graph&#10;&#10;Description automatically generated">
              <a:extLst>
                <a:ext uri="{FF2B5EF4-FFF2-40B4-BE49-F238E27FC236}">
                  <a16:creationId xmlns:a16="http://schemas.microsoft.com/office/drawing/2014/main" id="{14C83143-2803-2554-CD2B-481A79D80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8" t="4199" b="34779"/>
            <a:stretch/>
          </p:blipFill>
          <p:spPr>
            <a:xfrm>
              <a:off x="4067876" y="1563331"/>
              <a:ext cx="2764000" cy="2665925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9A6A24-43AE-CE92-D81F-E63D3472245B}"/>
                </a:ext>
              </a:extLst>
            </p:cNvPr>
            <p:cNvSpPr/>
            <p:nvPr/>
          </p:nvSpPr>
          <p:spPr>
            <a:xfrm>
              <a:off x="4063374" y="1563331"/>
              <a:ext cx="523400" cy="129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760BA61-7157-7D0F-1694-414DCEA4E4F9}"/>
              </a:ext>
            </a:extLst>
          </p:cNvPr>
          <p:cNvGrpSpPr/>
          <p:nvPr/>
        </p:nvGrpSpPr>
        <p:grpSpPr>
          <a:xfrm>
            <a:off x="8015288" y="1689991"/>
            <a:ext cx="2834800" cy="2699284"/>
            <a:chOff x="8489304" y="1589514"/>
            <a:chExt cx="2764000" cy="2632779"/>
          </a:xfrm>
        </p:grpSpPr>
        <p:pic>
          <p:nvPicPr>
            <p:cNvPr id="21" name="Picture 20" descr="A screenshot of a graph&#10;&#10;Description automatically generated">
              <a:extLst>
                <a:ext uri="{FF2B5EF4-FFF2-40B4-BE49-F238E27FC236}">
                  <a16:creationId xmlns:a16="http://schemas.microsoft.com/office/drawing/2014/main" id="{58B4B5E1-7B4F-A81D-E45B-60490A1CB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44" t="4679" b="34485"/>
            <a:stretch/>
          </p:blipFill>
          <p:spPr>
            <a:xfrm>
              <a:off x="8489304" y="1589514"/>
              <a:ext cx="2764000" cy="2632779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D39969-E5A4-3B8F-653A-FA0F0B359B65}"/>
                </a:ext>
              </a:extLst>
            </p:cNvPr>
            <p:cNvSpPr/>
            <p:nvPr/>
          </p:nvSpPr>
          <p:spPr>
            <a:xfrm>
              <a:off x="8489304" y="1589514"/>
              <a:ext cx="518171" cy="10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4" name="Picture 3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5C35A39-B2CE-0FF9-DD65-D4BD767ED5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73" t="9048" r="8422"/>
          <a:stretch/>
        </p:blipFill>
        <p:spPr>
          <a:xfrm>
            <a:off x="7516331" y="4422104"/>
            <a:ext cx="3839857" cy="23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62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13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324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2800" dirty="0">
                <a:latin typeface="Rubik Medium" panose="00000600000000000000" pitchFamily="2" charset="-79"/>
                <a:cs typeface="Rubik Medium"/>
              </a:rPr>
              <a:t>Suvel on sagenenud kuumalained, </a:t>
            </a:r>
            <a:endParaRPr lang="et-EE" sz="2400" dirty="0">
              <a:cs typeface="Rubik Medium"/>
            </a:endParaRPr>
          </a:p>
          <a:p>
            <a:r>
              <a:rPr lang="et-EE" sz="2800" dirty="0">
                <a:latin typeface="Rubik Medium" panose="00000600000000000000" pitchFamily="2" charset="-79"/>
                <a:cs typeface="Rubik Medium"/>
              </a:rPr>
              <a:t>Lääne-Eestis ja saartel ka ekstreemsed sademed</a:t>
            </a:r>
            <a:endParaRPr lang="et-EE" sz="2400">
              <a:cs typeface="Rubik Medium"/>
            </a:endParaRPr>
          </a:p>
        </p:txBody>
      </p:sp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9BFD0D08-8AB5-9C95-C3EE-70E2A2765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6" y="3337342"/>
            <a:ext cx="4659695" cy="3520658"/>
          </a:xfrm>
          <a:prstGeom prst="rect">
            <a:avLst/>
          </a:prstGeom>
        </p:spPr>
      </p:pic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38DB5BD7-A9EA-3836-D5CF-CC7FCCAE5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73" y="3365824"/>
            <a:ext cx="4621998" cy="3492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E409F-9D8A-26BC-DE0B-77C74E960AD3}"/>
              </a:ext>
            </a:extLst>
          </p:cNvPr>
          <p:cNvSpPr txBox="1"/>
          <p:nvPr/>
        </p:nvSpPr>
        <p:spPr>
          <a:xfrm>
            <a:off x="342737" y="1359977"/>
            <a:ext cx="103127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>
                <a:latin typeface="Raleway" pitchFamily="2" charset="-70"/>
              </a:rPr>
              <a:t>Statistiliselt olulised muutused pea kõikide temperatuurikarakteristikute jaoks, 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dirty="0">
                <a:latin typeface="Raleway" pitchFamily="2" charset="-70"/>
              </a:rPr>
              <a:t>päevakeskmine temperatuur: +0.8 </a:t>
            </a:r>
            <a:r>
              <a:rPr lang="et-EE" dirty="0">
                <a:latin typeface="Raleway" pitchFamily="2" charset="-70"/>
                <a:cs typeface="Times New Roman" panose="02020603050405020304" pitchFamily="18" charset="0"/>
              </a:rPr>
              <a:t>°C</a:t>
            </a:r>
            <a:r>
              <a:rPr lang="et-EE" dirty="0">
                <a:latin typeface="Raleway" pitchFamily="2" charset="-7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dirty="0">
                <a:latin typeface="Raleway" pitchFamily="2" charset="-70"/>
              </a:rPr>
              <a:t>keskmine päeva maksimumtemperatuur: +1.5 </a:t>
            </a:r>
            <a:r>
              <a:rPr lang="et-EE" dirty="0">
                <a:latin typeface="Raleway" pitchFamily="2" charset="-70"/>
                <a:cs typeface="Times New Roman" panose="02020603050405020304" pitchFamily="18" charset="0"/>
              </a:rPr>
              <a:t>°C</a:t>
            </a:r>
            <a:r>
              <a:rPr lang="et-EE" dirty="0">
                <a:latin typeface="Raleway" pitchFamily="2" charset="-7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dirty="0">
                <a:latin typeface="Raleway" pitchFamily="2" charset="-70"/>
              </a:rPr>
              <a:t>suvepäevade arv (</a:t>
            </a:r>
            <a:r>
              <a:rPr lang="et-EE" i="1" dirty="0" err="1">
                <a:latin typeface="Raleway" pitchFamily="2" charset="-70"/>
              </a:rPr>
              <a:t>T</a:t>
            </a:r>
            <a:r>
              <a:rPr lang="et-EE" baseline="-25000" dirty="0" err="1">
                <a:latin typeface="Raleway" pitchFamily="2" charset="-70"/>
              </a:rPr>
              <a:t>max</a:t>
            </a:r>
            <a:r>
              <a:rPr lang="et-EE" dirty="0">
                <a:latin typeface="Raleway" pitchFamily="2" charset="-70"/>
              </a:rPr>
              <a:t> &gt; 25 </a:t>
            </a:r>
            <a:r>
              <a:rPr lang="et-EE" dirty="0">
                <a:latin typeface="Raleway" pitchFamily="2" charset="-70"/>
                <a:cs typeface="Times New Roman" panose="02020603050405020304" pitchFamily="18" charset="0"/>
              </a:rPr>
              <a:t>°C</a:t>
            </a:r>
            <a:r>
              <a:rPr lang="et-EE" dirty="0">
                <a:latin typeface="Raleway" pitchFamily="2" charset="-70"/>
              </a:rPr>
              <a:t>): +6 päeva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dirty="0">
                <a:latin typeface="Raleway" pitchFamily="2" charset="-70"/>
              </a:rPr>
              <a:t>pikim suvepäevadega periood: + 2 päeva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61D247-E1A4-E96A-3079-AA6B1E720F72}"/>
              </a:ext>
            </a:extLst>
          </p:cNvPr>
          <p:cNvSpPr txBox="1"/>
          <p:nvPr/>
        </p:nvSpPr>
        <p:spPr>
          <a:xfrm>
            <a:off x="1055877" y="3027270"/>
            <a:ext cx="580089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1600" dirty="0">
                <a:latin typeface="Raleway"/>
              </a:rPr>
              <a:t>Päeva maksimaalne temperatuur </a:t>
            </a:r>
            <a:endParaRPr lang="en-GB" sz="1600" dirty="0">
              <a:latin typeface="Raleway" pitchFamily="2" charset="-7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7EA14-75B7-CC54-CE5B-8B2A72962D9A}"/>
              </a:ext>
            </a:extLst>
          </p:cNvPr>
          <p:cNvSpPr txBox="1"/>
          <p:nvPr/>
        </p:nvSpPr>
        <p:spPr>
          <a:xfrm>
            <a:off x="6851029" y="3025746"/>
            <a:ext cx="503540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t-EE" sz="1600" dirty="0" err="1">
                <a:latin typeface="Raleway"/>
              </a:rPr>
              <a:t>Padussadude</a:t>
            </a:r>
            <a:r>
              <a:rPr lang="et-EE" sz="1600" dirty="0">
                <a:latin typeface="Raleway"/>
              </a:rPr>
              <a:t> osakaal sajuhulgas  (&gt;99. protsentiil)</a:t>
            </a:r>
            <a:endParaRPr lang="en-GB" sz="1600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130942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14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2063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3600" dirty="0">
                <a:latin typeface="Rubik Medium" panose="00000600000000000000" pitchFamily="2" charset="-79"/>
                <a:cs typeface="Rubik Medium" panose="00000600000000000000" pitchFamily="2" charset="-79"/>
              </a:rPr>
              <a:t>Mõju jahutamisega seotud energiavajadusele</a:t>
            </a:r>
            <a:endParaRPr lang="et-EE" sz="3200" dirty="0"/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29F56BE8-9ADE-E33F-E17C-C08988F3B8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8094" y="1313652"/>
            <a:ext cx="11770841" cy="895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1900" dirty="0">
                <a:latin typeface="Raleway" pitchFamily="2" charset="-70"/>
                <a:cs typeface="Times New Roman" panose="02020603050405020304" pitchFamily="18" charset="0"/>
              </a:rPr>
              <a:t>A</a:t>
            </a:r>
            <a:r>
              <a:rPr lang="fi-FI" sz="1900" dirty="0" err="1">
                <a:latin typeface="Raleway" pitchFamily="2" charset="-70"/>
                <a:cs typeface="Times New Roman" panose="02020603050405020304" pitchFamily="18" charset="0"/>
              </a:rPr>
              <a:t>astane</a:t>
            </a:r>
            <a:r>
              <a:rPr lang="fi-FI" sz="1900" dirty="0">
                <a:latin typeface="Raleway" pitchFamily="2" charset="-70"/>
                <a:cs typeface="Times New Roman" panose="02020603050405020304" pitchFamily="18" charset="0"/>
              </a:rPr>
              <a:t> </a:t>
            </a:r>
            <a:r>
              <a:rPr lang="fi-FI" sz="1900" dirty="0" err="1">
                <a:latin typeface="Raleway" pitchFamily="2" charset="-70"/>
                <a:cs typeface="Times New Roman" panose="02020603050405020304" pitchFamily="18" charset="0"/>
              </a:rPr>
              <a:t>energiavajadus</a:t>
            </a:r>
            <a:r>
              <a:rPr lang="fi-FI" sz="1900" dirty="0">
                <a:latin typeface="Raleway" pitchFamily="2" charset="-70"/>
                <a:cs typeface="Times New Roman" panose="02020603050405020304" pitchFamily="18" charset="0"/>
              </a:rPr>
              <a:t> </a:t>
            </a:r>
            <a:r>
              <a:rPr lang="fi-FI" sz="1900" dirty="0" err="1">
                <a:latin typeface="Raleway" pitchFamily="2" charset="-70"/>
                <a:cs typeface="Times New Roman" panose="02020603050405020304" pitchFamily="18" charset="0"/>
              </a:rPr>
              <a:t>jahutamiseks</a:t>
            </a:r>
            <a:r>
              <a:rPr lang="fi-FI" sz="1900" dirty="0">
                <a:latin typeface="Raleway" pitchFamily="2" charset="-70"/>
                <a:cs typeface="Times New Roman" panose="02020603050405020304" pitchFamily="18" charset="0"/>
              </a:rPr>
              <a:t> (T &gt; 22 °C) </a:t>
            </a:r>
            <a:r>
              <a:rPr lang="et-EE" sz="1900" dirty="0">
                <a:latin typeface="Raleway" pitchFamily="2" charset="-70"/>
                <a:cs typeface="Times New Roman" panose="02020603050405020304" pitchFamily="18" charset="0"/>
              </a:rPr>
              <a:t>on </a:t>
            </a:r>
            <a:r>
              <a:rPr lang="fi-FI" sz="1900" dirty="0" err="1">
                <a:latin typeface="Raleway" pitchFamily="2" charset="-70"/>
                <a:cs typeface="Times New Roman" panose="02020603050405020304" pitchFamily="18" charset="0"/>
              </a:rPr>
              <a:t>kasvanud</a:t>
            </a:r>
            <a:r>
              <a:rPr lang="fi-FI" sz="1900" dirty="0">
                <a:latin typeface="Raleway" pitchFamily="2" charset="-70"/>
                <a:cs typeface="Times New Roman" panose="02020603050405020304" pitchFamily="18" charset="0"/>
              </a:rPr>
              <a:t> 78%</a:t>
            </a:r>
            <a:endParaRPr lang="et-EE" sz="1900" dirty="0">
              <a:latin typeface="Raleway" pitchFamily="2" charset="-7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t-EE" sz="1900" dirty="0">
              <a:latin typeface="Raleway" pitchFamily="2" charset="-7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11B7C4-750C-F462-E6BE-52D160AAD1F9}"/>
              </a:ext>
            </a:extLst>
          </p:cNvPr>
          <p:cNvGrpSpPr/>
          <p:nvPr/>
        </p:nvGrpSpPr>
        <p:grpSpPr>
          <a:xfrm>
            <a:off x="1273202" y="1717401"/>
            <a:ext cx="8943013" cy="5047729"/>
            <a:chOff x="1273202" y="1717401"/>
            <a:chExt cx="9144019" cy="51405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9960B0-77D3-E632-0BE3-69CFF4635138}"/>
                </a:ext>
              </a:extLst>
            </p:cNvPr>
            <p:cNvGrpSpPr/>
            <p:nvPr/>
          </p:nvGrpSpPr>
          <p:grpSpPr>
            <a:xfrm>
              <a:off x="1273202" y="1717401"/>
              <a:ext cx="9144019" cy="5140599"/>
              <a:chOff x="1273202" y="1717401"/>
              <a:chExt cx="9144019" cy="5140599"/>
            </a:xfrm>
          </p:grpSpPr>
          <p:pic>
            <p:nvPicPr>
              <p:cNvPr id="5" name="Picture 4" descr="A graph showing a number of data&#10;&#10;Description automatically generated">
                <a:extLst>
                  <a:ext uri="{FF2B5EF4-FFF2-40B4-BE49-F238E27FC236}">
                    <a16:creationId xmlns:a16="http://schemas.microsoft.com/office/drawing/2014/main" id="{3F0709CE-A14B-CBC0-1A62-8C3843884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6303"/>
              <a:stretch/>
            </p:blipFill>
            <p:spPr>
              <a:xfrm>
                <a:off x="1273202" y="1717401"/>
                <a:ext cx="9144019" cy="5140599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06D02A4-492B-9D57-0270-A18D9596DABF}"/>
                  </a:ext>
                </a:extLst>
              </p:cNvPr>
              <p:cNvSpPr/>
              <p:nvPr/>
            </p:nvSpPr>
            <p:spPr>
              <a:xfrm>
                <a:off x="4804081" y="1717401"/>
                <a:ext cx="2460061" cy="6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C275A0-A818-B73F-7514-DF245C0FBAF6}"/>
                </a:ext>
              </a:extLst>
            </p:cNvPr>
            <p:cNvSpPr/>
            <p:nvPr/>
          </p:nvSpPr>
          <p:spPr>
            <a:xfrm>
              <a:off x="5685367" y="1758950"/>
              <a:ext cx="162983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5247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15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324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2800" dirty="0">
                <a:latin typeface="Rubik Medium" panose="00000600000000000000" pitchFamily="2" charset="-79"/>
                <a:cs typeface="Rubik Medium"/>
              </a:rPr>
              <a:t>Pilvisuse kahanemine põhjustab lühilainelise kiirguse kasvu</a:t>
            </a:r>
            <a:endParaRPr lang="et-EE" sz="2400" dirty="0">
              <a:cs typeface="Rubik Medium"/>
            </a:endParaRPr>
          </a:p>
        </p:txBody>
      </p:sp>
      <p:pic>
        <p:nvPicPr>
          <p:cNvPr id="9" name="Picture 8" descr="A graph showing the time of a travel&#10;&#10;Description automatically generated with medium confidence">
            <a:extLst>
              <a:ext uri="{FF2B5EF4-FFF2-40B4-BE49-F238E27FC236}">
                <a16:creationId xmlns:a16="http://schemas.microsoft.com/office/drawing/2014/main" id="{FA446414-39E3-3B99-37EF-FA4D3DA5C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9501" r="7784"/>
          <a:stretch/>
        </p:blipFill>
        <p:spPr>
          <a:xfrm>
            <a:off x="6655926" y="2789616"/>
            <a:ext cx="5060719" cy="3146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235E5C-312B-D543-8151-FB05B9037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41" y="2778756"/>
            <a:ext cx="6293395" cy="315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69BC8E-740E-96EC-BFD2-8373A3AD9FFF}"/>
              </a:ext>
            </a:extLst>
          </p:cNvPr>
          <p:cNvSpPr txBox="1"/>
          <p:nvPr/>
        </p:nvSpPr>
        <p:spPr>
          <a:xfrm>
            <a:off x="226141" y="2100012"/>
            <a:ext cx="626752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dirty="0">
                <a:latin typeface="Raleway"/>
              </a:rPr>
              <a:t>Lühilaineline kiirgus (E-OBS, vaatlus- ja satelliidiandmed), aastakeskmine ja erinevus</a:t>
            </a:r>
            <a:endParaRPr lang="en-GB" dirty="0">
              <a:latin typeface="Raleway" pitchFamily="2" charset="-7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818775-0B5E-DA45-DBE5-2C5F44109812}"/>
              </a:ext>
            </a:extLst>
          </p:cNvPr>
          <p:cNvSpPr txBox="1"/>
          <p:nvPr/>
        </p:nvSpPr>
        <p:spPr>
          <a:xfrm>
            <a:off x="7136836" y="2097641"/>
            <a:ext cx="4948261" cy="667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t-EE" dirty="0">
                <a:latin typeface="Raleway"/>
              </a:rPr>
              <a:t>Pilvisus &gt;= 6 palli (</a:t>
            </a:r>
            <a:r>
              <a:rPr lang="et-EE" dirty="0" err="1">
                <a:latin typeface="Raleway"/>
              </a:rPr>
              <a:t>Tõravere</a:t>
            </a:r>
            <a:r>
              <a:rPr lang="et-EE" dirty="0">
                <a:latin typeface="Raleway"/>
              </a:rPr>
              <a:t> vaatlusandmed), suvi</a:t>
            </a:r>
            <a:endParaRPr lang="en-GB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9917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7FDC-5918-BF1A-E6FA-DD94EFB3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Poppins SemiBold"/>
                <a:cs typeface="Poppins SemiBold"/>
              </a:rPr>
              <a:t>Kokkuvõtteks</a:t>
            </a:r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E256F-9B0C-F225-5DFC-4216EC5AF7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latin typeface="Poppins"/>
                <a:cs typeface="Poppins"/>
              </a:rPr>
              <a:t>Muutused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temperatuuris</a:t>
            </a:r>
            <a:r>
              <a:rPr lang="en-US" dirty="0">
                <a:latin typeface="Poppins"/>
                <a:cs typeface="Poppins"/>
              </a:rPr>
              <a:t> ja </a:t>
            </a:r>
            <a:r>
              <a:rPr lang="en-US" dirty="0" err="1">
                <a:latin typeface="Poppins"/>
                <a:cs typeface="Poppins"/>
              </a:rPr>
              <a:t>sellega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seotud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karakteristikutes</a:t>
            </a:r>
            <a:r>
              <a:rPr lang="en-US" dirty="0">
                <a:latin typeface="Poppins"/>
                <a:cs typeface="Poppins"/>
              </a:rPr>
              <a:t> on </a:t>
            </a:r>
            <a:r>
              <a:rPr lang="en-US" dirty="0" err="1">
                <a:latin typeface="Poppins"/>
                <a:cs typeface="Poppins"/>
              </a:rPr>
              <a:t>selged</a:t>
            </a:r>
            <a:r>
              <a:rPr lang="en-US" dirty="0">
                <a:latin typeface="Poppins"/>
                <a:cs typeface="Poppins"/>
              </a:rPr>
              <a:t> ja </a:t>
            </a:r>
            <a:r>
              <a:rPr lang="en-US" dirty="0" err="1">
                <a:latin typeface="Poppins"/>
                <a:cs typeface="Poppins"/>
              </a:rPr>
              <a:t>ühesuunalised</a:t>
            </a:r>
            <a:r>
              <a:rPr lang="en-US" dirty="0">
                <a:latin typeface="Poppins"/>
                <a:cs typeface="Poppins"/>
              </a:rPr>
              <a:t>, </a:t>
            </a:r>
            <a:r>
              <a:rPr lang="en-US" dirty="0" err="1">
                <a:latin typeface="Poppins"/>
                <a:cs typeface="Poppins"/>
              </a:rPr>
              <a:t>näidates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üldist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soojenemist</a:t>
            </a:r>
          </a:p>
          <a:p>
            <a:r>
              <a:rPr lang="en-US" err="1">
                <a:latin typeface="Poppins"/>
                <a:cs typeface="Poppins"/>
              </a:rPr>
              <a:t>Sademetega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seotud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näitajad</a:t>
            </a:r>
            <a:r>
              <a:rPr lang="en-US" dirty="0">
                <a:latin typeface="Poppins"/>
                <a:cs typeface="Poppins"/>
              </a:rPr>
              <a:t> on </a:t>
            </a:r>
            <a:r>
              <a:rPr lang="en-US" err="1">
                <a:latin typeface="Poppins"/>
                <a:cs typeface="Poppins"/>
              </a:rPr>
              <a:t>regionaalselt</a:t>
            </a:r>
            <a:r>
              <a:rPr lang="en-US" dirty="0">
                <a:latin typeface="Poppins"/>
                <a:cs typeface="Poppins"/>
              </a:rPr>
              <a:t> muutlikumad</a:t>
            </a:r>
          </a:p>
          <a:p>
            <a:r>
              <a:rPr lang="en-US" dirty="0" err="1">
                <a:latin typeface="Poppins"/>
                <a:cs typeface="Poppins"/>
              </a:rPr>
              <a:t>Tuulte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minevik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ei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näita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tormisuse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dirty="0" err="1">
                <a:latin typeface="Poppins"/>
                <a:cs typeface="Poppins"/>
              </a:rPr>
              <a:t>kasvu</a:t>
            </a:r>
            <a:endParaRPr lang="en-US" dirty="0" err="1"/>
          </a:p>
          <a:p>
            <a:r>
              <a:rPr lang="en-US" err="1">
                <a:latin typeface="Poppins"/>
                <a:cs typeface="Poppins"/>
              </a:rPr>
              <a:t>Äärmusväärtused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vajavad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oluliselt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paremaid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andmestikke</a:t>
            </a:r>
            <a:r>
              <a:rPr lang="en-US" dirty="0">
                <a:latin typeface="Poppins"/>
                <a:cs typeface="Poppins"/>
              </a:rPr>
              <a:t>, </a:t>
            </a:r>
            <a:r>
              <a:rPr lang="en-US" err="1">
                <a:latin typeface="Poppins"/>
                <a:cs typeface="Poppins"/>
              </a:rPr>
              <a:t>mida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kohati</a:t>
            </a:r>
            <a:r>
              <a:rPr lang="en-US" dirty="0">
                <a:latin typeface="Poppins"/>
                <a:cs typeface="Poppins"/>
              </a:rPr>
              <a:t> pole </a:t>
            </a:r>
            <a:r>
              <a:rPr lang="en-US" err="1">
                <a:latin typeface="Poppins"/>
                <a:cs typeface="Poppins"/>
              </a:rPr>
              <a:t>või</a:t>
            </a:r>
            <a:r>
              <a:rPr lang="en-US" dirty="0">
                <a:latin typeface="Poppins"/>
                <a:cs typeface="Poppins"/>
              </a:rPr>
              <a:t> on </a:t>
            </a:r>
            <a:r>
              <a:rPr lang="en-US" err="1">
                <a:latin typeface="Poppins"/>
                <a:cs typeface="Poppins"/>
              </a:rPr>
              <a:t>puuduliku</a:t>
            </a:r>
            <a:r>
              <a:rPr lang="en-US" dirty="0">
                <a:latin typeface="Poppins"/>
                <a:cs typeface="Poppins"/>
              </a:rPr>
              <a:t> </a:t>
            </a:r>
            <a:r>
              <a:rPr lang="en-US">
                <a:latin typeface="Poppins"/>
                <a:cs typeface="Poppins"/>
              </a:rPr>
              <a:t>kvaliteedikontrolliga</a:t>
            </a:r>
            <a:r>
              <a:rPr lang="en-US" dirty="0">
                <a:latin typeface="Poppins"/>
                <a:cs typeface="Poppin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1EA10-2EC8-093C-6A38-F99B5F218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16</a:t>
            </a:fld>
            <a:endParaRPr lang="en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B3360-0F8A-F493-B285-FAD514FCE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EE"/>
              <a:t>KLIIMANUTIKAS EESTI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908987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17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316" y="31750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886037" y="23028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2800" dirty="0">
                <a:latin typeface="Rubik Medium" panose="00000600000000000000" pitchFamily="2" charset="-79"/>
                <a:cs typeface="Rubik Medium" panose="00000600000000000000" pitchFamily="2" charset="-79"/>
              </a:rPr>
              <a:t>Tänan tähelepanu eest!</a:t>
            </a:r>
          </a:p>
          <a:p>
            <a:endParaRPr lang="et-EE" sz="2800" dirty="0">
              <a:latin typeface="Poppins SemiBold"/>
              <a:cs typeface="Rubik Medium"/>
            </a:endParaRPr>
          </a:p>
          <a:p>
            <a:r>
              <a:rPr lang="et-EE" sz="2800" dirty="0">
                <a:latin typeface="Poppins SemiBold"/>
                <a:cs typeface="Rubik Medium"/>
                <a:hlinkClick r:id="rId4"/>
              </a:rPr>
              <a:t>hannes.keernik@ut.ee</a:t>
            </a:r>
            <a:endParaRPr lang="et-EE" sz="2800" dirty="0">
              <a:cs typeface="Rubik Medium"/>
            </a:endParaRPr>
          </a:p>
          <a:p>
            <a:r>
              <a:rPr lang="et-EE" sz="2800" dirty="0">
                <a:latin typeface="Poppins SemiBold"/>
                <a:cs typeface="Rubik Medium"/>
                <a:hlinkClick r:id="rId5"/>
              </a:rPr>
              <a:t>piia.post@ut.ee</a:t>
            </a:r>
            <a:endParaRPr lang="et-EE" sz="2800" dirty="0">
              <a:cs typeface="Rubik Medium"/>
            </a:endParaRPr>
          </a:p>
          <a:p>
            <a:endParaRPr lang="et-EE" sz="2800" dirty="0">
              <a:cs typeface="Rubik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8958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2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02095" y="2350972"/>
            <a:ext cx="11799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t-EE" sz="3600" b="0" dirty="0">
                <a:latin typeface="Raleway"/>
                <a:cs typeface="Rubik Medium" panose="00000600000000000000" pitchFamily="2" charset="-79"/>
              </a:rPr>
              <a:t>Muutused globaalses ja regionaalses kliimas</a:t>
            </a:r>
            <a:endParaRPr lang="et-EE" sz="3200" b="0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8109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468" y="577409"/>
            <a:ext cx="10515600" cy="1325563"/>
          </a:xfrm>
        </p:spPr>
        <p:txBody>
          <a:bodyPr>
            <a:noAutofit/>
          </a:bodyPr>
          <a:lstStyle/>
          <a:p>
            <a:r>
              <a:rPr lang="et-EE" sz="3600" dirty="0">
                <a:latin typeface="Rubik Medium" panose="00000600000000000000" pitchFamily="2" charset="-79"/>
                <a:cs typeface="Rubik Medium" panose="00000600000000000000" pitchFamily="2" charset="-79"/>
              </a:rPr>
              <a:t>Praegune soojenemise tempo: 1,5-kraadi tase saab ületatud järgmise kümnendi alguses</a:t>
            </a:r>
            <a:endParaRPr lang="et-E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3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384" y="92869"/>
            <a:ext cx="2476220" cy="4605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0402013-B8BC-D532-2792-A098F7271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6" b="5444"/>
          <a:stretch/>
        </p:blipFill>
        <p:spPr bwMode="auto">
          <a:xfrm>
            <a:off x="682375" y="2218696"/>
            <a:ext cx="6084187" cy="383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173F43-2049-AE1C-6D0B-4C446E95B278}"/>
              </a:ext>
            </a:extLst>
          </p:cNvPr>
          <p:cNvSpPr txBox="1"/>
          <p:nvPr/>
        </p:nvSpPr>
        <p:spPr>
          <a:xfrm rot="16200000">
            <a:off x="-2421600" y="3195635"/>
            <a:ext cx="5807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dirty="0">
                <a:latin typeface="Rubik Medium" panose="00000600000000000000" pitchFamily="2" charset="-79"/>
                <a:cs typeface="Rubik Medium" panose="00000600000000000000" pitchFamily="2" charset="-79"/>
              </a:rPr>
              <a:t>Globaalse temperatuuri tõus [°C]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F1C7E-C09E-736B-A4EE-B35E10259DA3}"/>
              </a:ext>
            </a:extLst>
          </p:cNvPr>
          <p:cNvSpPr txBox="1"/>
          <p:nvPr/>
        </p:nvSpPr>
        <p:spPr>
          <a:xfrm>
            <a:off x="2775113" y="6049095"/>
            <a:ext cx="1000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dirty="0">
                <a:latin typeface="Rubik Medium" panose="00000600000000000000" pitchFamily="2" charset="-79"/>
                <a:cs typeface="Rubik Medium" panose="00000600000000000000" pitchFamily="2" charset="-79"/>
              </a:rPr>
              <a:t>Aasta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ECCD2-0697-1EF5-E622-77BE67F3DFDA}"/>
              </a:ext>
            </a:extLst>
          </p:cNvPr>
          <p:cNvSpPr txBox="1"/>
          <p:nvPr/>
        </p:nvSpPr>
        <p:spPr>
          <a:xfrm>
            <a:off x="6900889" y="2010236"/>
            <a:ext cx="5031995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 err="1">
                <a:latin typeface="Raleway" pitchFamily="2" charset="-70"/>
              </a:rPr>
              <a:t>Globaalne</a:t>
            </a:r>
            <a:r>
              <a:rPr lang="en-GB" dirty="0">
                <a:latin typeface="Raleway" pitchFamily="2" charset="-70"/>
              </a:rPr>
              <a:t> </a:t>
            </a:r>
            <a:r>
              <a:rPr lang="en-GB" dirty="0" err="1">
                <a:latin typeface="Raleway" pitchFamily="2" charset="-70"/>
              </a:rPr>
              <a:t>soojenemine</a:t>
            </a:r>
            <a:r>
              <a:rPr lang="en-GB" dirty="0">
                <a:latin typeface="Raleway" pitchFamily="2" charset="-70"/>
              </a:rPr>
              <a:t> on </a:t>
            </a:r>
            <a:r>
              <a:rPr lang="en-GB" dirty="0" err="1">
                <a:latin typeface="Raleway" pitchFamily="2" charset="-70"/>
              </a:rPr>
              <a:t>inimtekkeline</a:t>
            </a:r>
            <a:endParaRPr lang="en-GB" dirty="0">
              <a:latin typeface="Raleway" pitchFamily="2" charset="-70"/>
            </a:endParaRPr>
          </a:p>
          <a:p>
            <a:endParaRPr lang="et-EE" dirty="0">
              <a:latin typeface="Raleway" pitchFamily="2" charset="-70"/>
            </a:endParaRPr>
          </a:p>
          <a:p>
            <a:r>
              <a:rPr lang="en-GB" dirty="0" err="1">
                <a:latin typeface="Raleway" pitchFamily="2" charset="-70"/>
              </a:rPr>
              <a:t>Praegune</a:t>
            </a:r>
            <a:r>
              <a:rPr lang="en-GB" dirty="0">
                <a:latin typeface="Raleway" pitchFamily="2" charset="-70"/>
              </a:rPr>
              <a:t> </a:t>
            </a:r>
            <a:r>
              <a:rPr lang="en-GB" dirty="0" err="1">
                <a:latin typeface="Raleway" pitchFamily="2" charset="-70"/>
              </a:rPr>
              <a:t>kasv</a:t>
            </a:r>
            <a:r>
              <a:rPr lang="en-GB" dirty="0">
                <a:latin typeface="Raleway" pitchFamily="2" charset="-70"/>
              </a:rPr>
              <a:t> on 0,2°C (±0,1°C) 10 </a:t>
            </a:r>
            <a:r>
              <a:rPr lang="en-GB" dirty="0" err="1">
                <a:latin typeface="Raleway" pitchFamily="2" charset="-70"/>
              </a:rPr>
              <a:t>aasta</a:t>
            </a:r>
            <a:r>
              <a:rPr lang="en-GB" dirty="0">
                <a:latin typeface="Raleway" pitchFamily="2" charset="-70"/>
              </a:rPr>
              <a:t> </a:t>
            </a:r>
            <a:r>
              <a:rPr lang="en-GB" dirty="0" err="1">
                <a:latin typeface="Raleway" pitchFamily="2" charset="-70"/>
              </a:rPr>
              <a:t>kohta</a:t>
            </a:r>
            <a:endParaRPr lang="en-GB" dirty="0">
              <a:latin typeface="Raleway" pitchFamily="2" charset="-70"/>
            </a:endParaRPr>
          </a:p>
          <a:p>
            <a:endParaRPr lang="et-EE" dirty="0">
              <a:latin typeface="Raleway" pitchFamily="2" charset="-70"/>
            </a:endParaRPr>
          </a:p>
          <a:p>
            <a:r>
              <a:rPr lang="en-GB" dirty="0" err="1">
                <a:latin typeface="Raleway"/>
              </a:rPr>
              <a:t>Globaalne</a:t>
            </a:r>
            <a:r>
              <a:rPr lang="en-GB" dirty="0">
                <a:latin typeface="Raleway"/>
              </a:rPr>
              <a:t> 1,5 </a:t>
            </a:r>
            <a:r>
              <a:rPr lang="en-GB" dirty="0" err="1">
                <a:latin typeface="Raleway"/>
              </a:rPr>
              <a:t>kraadi</a:t>
            </a:r>
            <a:r>
              <a:rPr lang="en-GB" dirty="0">
                <a:latin typeface="Raleway"/>
              </a:rPr>
              <a:t> </a:t>
            </a:r>
            <a:r>
              <a:rPr lang="en-GB" dirty="0" err="1">
                <a:latin typeface="Raleway"/>
              </a:rPr>
              <a:t>eesmärk</a:t>
            </a:r>
            <a:r>
              <a:rPr lang="en-GB" dirty="0">
                <a:latin typeface="Raleway"/>
              </a:rPr>
              <a:t>: </a:t>
            </a:r>
            <a:r>
              <a:rPr lang="en-GB" dirty="0" err="1">
                <a:latin typeface="Raleway"/>
              </a:rPr>
              <a:t>ainult</a:t>
            </a:r>
            <a:r>
              <a:rPr lang="en-GB" dirty="0">
                <a:latin typeface="Raleway"/>
              </a:rPr>
              <a:t> 8,9% </a:t>
            </a:r>
            <a:r>
              <a:rPr lang="en-GB" dirty="0" err="1">
                <a:latin typeface="Raleway"/>
              </a:rPr>
              <a:t>kogu</a:t>
            </a:r>
            <a:r>
              <a:rPr lang="en-GB" dirty="0">
                <a:latin typeface="Raleway"/>
              </a:rPr>
              <a:t> </a:t>
            </a:r>
            <a:r>
              <a:rPr lang="en-GB" dirty="0" err="1">
                <a:latin typeface="Raleway"/>
              </a:rPr>
              <a:t>heitest</a:t>
            </a:r>
            <a:r>
              <a:rPr lang="en-GB" dirty="0">
                <a:latin typeface="Raleway"/>
              </a:rPr>
              <a:t> on </a:t>
            </a:r>
            <a:r>
              <a:rPr lang="en-GB" dirty="0" err="1">
                <a:latin typeface="Raleway"/>
              </a:rPr>
              <a:t>veel</a:t>
            </a:r>
            <a:r>
              <a:rPr lang="en-GB" dirty="0">
                <a:latin typeface="Raleway"/>
              </a:rPr>
              <a:t> </a:t>
            </a:r>
            <a:r>
              <a:rPr lang="en-GB" dirty="0" err="1">
                <a:latin typeface="Raleway"/>
              </a:rPr>
              <a:t>kasutamata</a:t>
            </a:r>
            <a:endParaRPr lang="et-EE" dirty="0">
              <a:latin typeface="Raleway"/>
            </a:endParaRPr>
          </a:p>
          <a:p>
            <a:endParaRPr lang="en-GB" dirty="0">
              <a:latin typeface="Raleway" pitchFamily="2" charset="-70"/>
            </a:endParaRPr>
          </a:p>
          <a:p>
            <a:r>
              <a:rPr lang="en-GB" dirty="0" err="1">
                <a:latin typeface="Raleway" pitchFamily="2" charset="-70"/>
              </a:rPr>
              <a:t>Enamik</a:t>
            </a:r>
            <a:r>
              <a:rPr lang="en-GB" dirty="0">
                <a:latin typeface="Raleway" pitchFamily="2" charset="-70"/>
              </a:rPr>
              <a:t> </a:t>
            </a:r>
            <a:r>
              <a:rPr lang="en-GB" dirty="0" err="1">
                <a:latin typeface="Raleway" pitchFamily="2" charset="-70"/>
              </a:rPr>
              <a:t>maismaast</a:t>
            </a:r>
            <a:r>
              <a:rPr lang="en-GB" dirty="0">
                <a:latin typeface="Raleway" pitchFamily="2" charset="-70"/>
              </a:rPr>
              <a:t> juba </a:t>
            </a:r>
            <a:r>
              <a:rPr lang="en-GB" dirty="0" err="1">
                <a:latin typeface="Raleway" pitchFamily="2" charset="-70"/>
              </a:rPr>
              <a:t>praegu</a:t>
            </a:r>
            <a:r>
              <a:rPr lang="en-GB" dirty="0">
                <a:latin typeface="Raleway" pitchFamily="2" charset="-70"/>
              </a:rPr>
              <a:t> &gt;1,5°C </a:t>
            </a:r>
            <a:r>
              <a:rPr lang="en-GB" dirty="0" err="1">
                <a:latin typeface="Raleway" pitchFamily="2" charset="-70"/>
              </a:rPr>
              <a:t>soojem</a:t>
            </a:r>
            <a:r>
              <a:rPr lang="en-GB" dirty="0">
                <a:latin typeface="Raleway" pitchFamily="2" charset="-70"/>
              </a:rPr>
              <a:t> </a:t>
            </a:r>
            <a:r>
              <a:rPr lang="en-GB" dirty="0" err="1">
                <a:latin typeface="Raleway" pitchFamily="2" charset="-70"/>
              </a:rPr>
              <a:t>kui</a:t>
            </a:r>
            <a:r>
              <a:rPr lang="en-GB" dirty="0">
                <a:latin typeface="Raleway" pitchFamily="2" charset="-70"/>
              </a:rPr>
              <a:t> </a:t>
            </a:r>
            <a:r>
              <a:rPr lang="en-GB" dirty="0" err="1">
                <a:latin typeface="Raleway" pitchFamily="2" charset="-70"/>
              </a:rPr>
              <a:t>tööstusrevolutsiooni</a:t>
            </a:r>
            <a:r>
              <a:rPr lang="en-GB" dirty="0">
                <a:latin typeface="Raleway" pitchFamily="2" charset="-70"/>
              </a:rPr>
              <a:t> </a:t>
            </a:r>
            <a:r>
              <a:rPr lang="en-GB" dirty="0" err="1">
                <a:latin typeface="Raleway" pitchFamily="2" charset="-70"/>
              </a:rPr>
              <a:t>eelsel</a:t>
            </a:r>
            <a:r>
              <a:rPr lang="en-GB" dirty="0">
                <a:latin typeface="Raleway" pitchFamily="2" charset="-70"/>
              </a:rPr>
              <a:t> </a:t>
            </a:r>
            <a:r>
              <a:rPr lang="en-GB" dirty="0" err="1">
                <a:latin typeface="Raleway" pitchFamily="2" charset="-70"/>
              </a:rPr>
              <a:t>ajal</a:t>
            </a:r>
            <a:endParaRPr lang="en-GB" dirty="0">
              <a:latin typeface="Raleway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366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4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319F40-C725-ED16-9F51-A720D0B54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75" t="45556" r="20625" b="18889"/>
          <a:stretch/>
        </p:blipFill>
        <p:spPr>
          <a:xfrm>
            <a:off x="342737" y="4179559"/>
            <a:ext cx="6526867" cy="261074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4150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3600" dirty="0">
                <a:latin typeface="Rubik Medium" panose="00000600000000000000" pitchFamily="2" charset="-79"/>
                <a:cs typeface="Rubik Medium"/>
              </a:rPr>
              <a:t>Kliimasoojenemine mõjutab ka äärmusi</a:t>
            </a:r>
            <a:endParaRPr lang="et-EE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FE10B-11E5-3561-733B-99053D64A092}"/>
              </a:ext>
            </a:extLst>
          </p:cNvPr>
          <p:cNvSpPr txBox="1"/>
          <p:nvPr/>
        </p:nvSpPr>
        <p:spPr>
          <a:xfrm>
            <a:off x="6925493" y="1640633"/>
            <a:ext cx="50319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rgbClr val="1D2125"/>
                </a:solidFill>
                <a:latin typeface="Raleway" pitchFamily="2" charset="-70"/>
              </a:rPr>
              <a:t>P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aljude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muutuste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ulatus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kliimasüsteemis</a:t>
            </a:r>
            <a:r>
              <a:rPr lang="et-EE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sõltub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otseselt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globaalse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soojenemise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tugevusest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.</a:t>
            </a:r>
            <a:endParaRPr lang="et-EE" sz="1800" b="0" i="0" u="none" strike="noStrike" baseline="0" dirty="0">
              <a:solidFill>
                <a:srgbClr val="1D2125"/>
              </a:solidFill>
              <a:latin typeface="Raleway" pitchFamily="2" charset="-70"/>
            </a:endParaRPr>
          </a:p>
          <a:p>
            <a:endParaRPr lang="et-EE" sz="1800" b="0" i="0" u="none" strike="noStrike" baseline="0" dirty="0">
              <a:solidFill>
                <a:srgbClr val="1D2125"/>
              </a:solidFill>
              <a:latin typeface="Raleway" pitchFamily="2" charset="-70"/>
            </a:endParaRPr>
          </a:p>
          <a:p>
            <a:endParaRPr lang="et-EE" sz="1800" b="0" i="0" u="none" strike="noStrike" baseline="0" dirty="0">
              <a:solidFill>
                <a:srgbClr val="1D2125"/>
              </a:solidFill>
              <a:latin typeface="Raleway" pitchFamily="2" charset="-70"/>
            </a:endParaRPr>
          </a:p>
          <a:p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Mida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tugevam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soojenemine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,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seda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tugevamad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ja</a:t>
            </a:r>
            <a:r>
              <a:rPr lang="et-EE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sagedasemad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on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kuumalained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,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paduvihmad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ja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põuad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. </a:t>
            </a:r>
            <a:endParaRPr lang="et-EE" sz="1800" b="0" i="0" u="none" strike="noStrike" baseline="0" dirty="0">
              <a:solidFill>
                <a:srgbClr val="1D2125"/>
              </a:solidFill>
              <a:latin typeface="Raleway" pitchFamily="2" charset="-70"/>
            </a:endParaRPr>
          </a:p>
          <a:p>
            <a:endParaRPr lang="et-EE" dirty="0">
              <a:solidFill>
                <a:srgbClr val="1D2125"/>
              </a:solidFill>
              <a:latin typeface="Raleway" pitchFamily="2" charset="-70"/>
            </a:endParaRPr>
          </a:p>
          <a:p>
            <a:endParaRPr lang="et-EE" dirty="0">
              <a:solidFill>
                <a:srgbClr val="1D2125"/>
              </a:solidFill>
              <a:latin typeface="Raleway" pitchFamily="2" charset="-70"/>
            </a:endParaRPr>
          </a:p>
          <a:p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Atmosfääri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veeringe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intensiivistumine</a:t>
            </a:r>
            <a:r>
              <a:rPr lang="et-EE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toob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kaasa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sajuhulga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kasvu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sademeterohketes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piirkondades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ja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sajuhulga</a:t>
            </a:r>
            <a:r>
              <a:rPr lang="en-GB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</a:t>
            </a:r>
            <a:r>
              <a:rPr lang="en-GB" sz="1800" b="0" i="0" u="none" strike="noStrike" baseline="0" dirty="0" err="1">
                <a:solidFill>
                  <a:srgbClr val="1D2125"/>
                </a:solidFill>
                <a:latin typeface="Raleway" pitchFamily="2" charset="-70"/>
              </a:rPr>
              <a:t>kahanemise</a:t>
            </a:r>
            <a:endParaRPr lang="en-GB" sz="1800" b="0" i="0" u="none" strike="noStrike" baseline="0" dirty="0">
              <a:solidFill>
                <a:srgbClr val="1D2125"/>
              </a:solidFill>
              <a:latin typeface="Raleway" pitchFamily="2" charset="-70"/>
            </a:endParaRPr>
          </a:p>
          <a:p>
            <a:r>
              <a:rPr lang="et-EE" dirty="0">
                <a:solidFill>
                  <a:srgbClr val="1D2125"/>
                </a:solidFill>
                <a:latin typeface="Raleway" pitchFamily="2" charset="-70"/>
              </a:rPr>
              <a:t>k</a:t>
            </a:r>
            <a:r>
              <a:rPr lang="pt-BR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uivades</a:t>
            </a:r>
            <a:r>
              <a:rPr lang="et-EE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 piirkondades</a:t>
            </a:r>
            <a:r>
              <a:rPr lang="pt-BR" sz="1800" b="0" i="0" u="none" strike="noStrike" baseline="0" dirty="0">
                <a:solidFill>
                  <a:srgbClr val="1D2125"/>
                </a:solidFill>
                <a:latin typeface="Raleway" pitchFamily="2" charset="-70"/>
              </a:rPr>
              <a:t>.</a:t>
            </a:r>
          </a:p>
          <a:p>
            <a:endParaRPr lang="en-GB" dirty="0">
              <a:latin typeface="Raleway" pitchFamily="2" charset="-7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3189CF-5ED0-B63E-0361-ECA4DA5F4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55" y="1596971"/>
            <a:ext cx="6522349" cy="258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9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5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322324"/>
            <a:ext cx="11761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3200" dirty="0">
                <a:latin typeface="Poppins SemiBold"/>
                <a:cs typeface="Rubik Medium"/>
              </a:rPr>
              <a:t>Muutused Põhja-Euroopa mineviku- ja tulevikukliimas</a:t>
            </a:r>
            <a:endParaRPr lang="et-EE" sz="3200" dirty="0"/>
          </a:p>
        </p:txBody>
      </p:sp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25140A77-ABF7-801D-FDE4-604CDF2F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06" y="1259582"/>
            <a:ext cx="8565736" cy="5393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C4971-93CC-BDB2-4F0C-6C3348D5916F}"/>
              </a:ext>
            </a:extLst>
          </p:cNvPr>
          <p:cNvSpPr txBox="1"/>
          <p:nvPr/>
        </p:nvSpPr>
        <p:spPr>
          <a:xfrm>
            <a:off x="9424566" y="5626465"/>
            <a:ext cx="2597179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7F7F7F"/>
                </a:solidFill>
                <a:latin typeface="Work Sans"/>
                <a:hlinkClick r:id="rId4"/>
              </a:rPr>
              <a:t>https://interactive-atlas.ipcc.ch/permalink/841A49kj</a:t>
            </a:r>
            <a:endParaRPr lang="en-US" sz="1100"/>
          </a:p>
          <a:p>
            <a:pPr algn="l"/>
            <a:endParaRPr lang="en-US" sz="11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725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6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6007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3600" dirty="0">
                <a:latin typeface="Rubik Medium" panose="00000600000000000000" pitchFamily="2" charset="-79"/>
                <a:cs typeface="Rubik Medium" panose="00000600000000000000" pitchFamily="2" charset="-79"/>
              </a:rPr>
              <a:t>Eesti Tulevikukliima ‘26</a:t>
            </a:r>
            <a:endParaRPr lang="et-EE" sz="3200" dirty="0"/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29F56BE8-9ADE-E33F-E17C-C08988F3B8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7797" y="1635918"/>
            <a:ext cx="11770841" cy="4979195"/>
          </a:xfrm>
        </p:spPr>
        <p:txBody>
          <a:bodyPr>
            <a:normAutofit fontScale="92500" lnSpcReduction="10000"/>
          </a:bodyPr>
          <a:lstStyle/>
          <a:p>
            <a:pPr marL="180000" indent="0">
              <a:spcBef>
                <a:spcPts val="1500"/>
              </a:spcBef>
              <a:buNone/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Kliimamuutuste ulatus, mida põhjustab globaalne soojenemine, on piirkonniti erinev.</a:t>
            </a:r>
          </a:p>
          <a:p>
            <a:pPr marL="180000" indent="0">
              <a:spcBef>
                <a:spcPts val="1500"/>
              </a:spcBef>
              <a:buNone/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Riskihinnangute ja kliimamuutuste kohanemise plaanide koostamiseks on vajalik regionaalne analüüs.</a:t>
            </a:r>
          </a:p>
          <a:p>
            <a:pPr marL="180000" indent="0">
              <a:spcBef>
                <a:spcPts val="1500"/>
              </a:spcBef>
              <a:buNone/>
            </a:pPr>
            <a:endParaRPr lang="et-EE" sz="2000" dirty="0">
              <a:solidFill>
                <a:srgbClr val="545146"/>
              </a:solidFill>
              <a:latin typeface="Raleway"/>
              <a:cs typeface="Poppins" panose="00000500000000000000" pitchFamily="2" charset="-70"/>
            </a:endParaRPr>
          </a:p>
          <a:p>
            <a:pPr marL="180000" indent="0">
              <a:spcBef>
                <a:spcPts val="1500"/>
              </a:spcBef>
              <a:buNone/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TÜ kliimauuringute keskus:</a:t>
            </a:r>
          </a:p>
          <a:p>
            <a:pPr marL="522900">
              <a:spcBef>
                <a:spcPts val="1500"/>
              </a:spcBef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analüüsib muutusi kliimaparameetrites ja arvutab kliimaindeksid mineviku jaoks</a:t>
            </a:r>
          </a:p>
          <a:p>
            <a:pPr marL="522900">
              <a:spcBef>
                <a:spcPts val="1500"/>
              </a:spcBef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koostab atmosfääri kliimaprojektsioonid aastani 2100</a:t>
            </a:r>
          </a:p>
          <a:p>
            <a:pPr marL="522900">
              <a:spcBef>
                <a:spcPts val="1500"/>
              </a:spcBef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koostab </a:t>
            </a:r>
            <a:r>
              <a:rPr lang="et-EE" sz="2000" dirty="0">
                <a:solidFill>
                  <a:schemeClr val="accent3">
                    <a:lumMod val="50000"/>
                  </a:schemeClr>
                </a:solidFill>
                <a:latin typeface="Raleway"/>
                <a:cs typeface="Poppins" panose="00000500000000000000" pitchFamily="2" charset="-70"/>
              </a:rPr>
              <a:t>raporti </a:t>
            </a: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mineviku, oleviku ja tuleviku kliima kohta kuni aastani 2100 (poliitikakujundajatele 30 lk, pikem raport 100 lk)</a:t>
            </a:r>
          </a:p>
          <a:p>
            <a:pPr marL="522900">
              <a:spcBef>
                <a:spcPts val="1500"/>
              </a:spcBef>
            </a:pPr>
            <a:endParaRPr lang="et-EE" sz="2000" dirty="0">
              <a:solidFill>
                <a:srgbClr val="545146"/>
              </a:solidFill>
              <a:latin typeface="Raleway"/>
              <a:cs typeface="Poppins" panose="00000500000000000000" pitchFamily="2" charset="-70"/>
            </a:endParaRPr>
          </a:p>
          <a:p>
            <a:pPr marL="180000" indent="0">
              <a:spcBef>
                <a:spcPts val="1500"/>
              </a:spcBef>
              <a:buNone/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Vastame küsimustele, kuidas on muutunud/muutuvad:</a:t>
            </a:r>
          </a:p>
          <a:p>
            <a:pPr marL="522900">
              <a:spcBef>
                <a:spcPts val="1500"/>
              </a:spcBef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äärmuslike ilmastikutingimuste sagedus ja intensiivsus</a:t>
            </a:r>
          </a:p>
          <a:p>
            <a:pPr marL="522900">
              <a:spcBef>
                <a:spcPts val="1500"/>
              </a:spcBef>
            </a:pPr>
            <a:r>
              <a:rPr lang="et-EE" sz="2000" dirty="0">
                <a:solidFill>
                  <a:srgbClr val="545146"/>
                </a:solidFill>
                <a:latin typeface="Raleway"/>
                <a:cs typeface="Poppins" panose="00000500000000000000" pitchFamily="2" charset="-70"/>
              </a:rPr>
              <a:t>meteoroloogiliste parameetrite pikaajalised keskmised väärtused</a:t>
            </a:r>
          </a:p>
          <a:p>
            <a:pPr marL="180000" indent="0">
              <a:spcBef>
                <a:spcPts val="1500"/>
              </a:spcBef>
              <a:buNone/>
            </a:pPr>
            <a:endParaRPr lang="et-EE" sz="2000" dirty="0">
              <a:solidFill>
                <a:srgbClr val="545146"/>
              </a:solidFill>
              <a:latin typeface="Raleway"/>
              <a:cs typeface="Poppins" panose="00000500000000000000" pitchFamily="2" charset="-70"/>
            </a:endParaRPr>
          </a:p>
          <a:p>
            <a:pPr marL="0" indent="0">
              <a:buNone/>
            </a:pPr>
            <a:endParaRPr lang="et-EE" dirty="0">
              <a:latin typeface="Raleway"/>
            </a:endParaRPr>
          </a:p>
          <a:p>
            <a:pPr marL="0" indent="0">
              <a:buNone/>
            </a:pPr>
            <a:endParaRPr lang="et-EE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5920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7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7867120" y="2198237"/>
            <a:ext cx="43289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3600" dirty="0">
                <a:latin typeface="Rubik Medium" panose="00000600000000000000" pitchFamily="2" charset="-79"/>
                <a:cs typeface="Rubik Medium" panose="00000600000000000000" pitchFamily="2" charset="-79"/>
              </a:rPr>
              <a:t>Eesti Tulevikukliima ’26 diagramm</a:t>
            </a:r>
            <a:endParaRPr lang="et-EE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8835BD-2E5F-C0E9-B2E9-9924F4F4EA20}"/>
              </a:ext>
            </a:extLst>
          </p:cNvPr>
          <p:cNvSpPr txBox="1"/>
          <p:nvPr/>
        </p:nvSpPr>
        <p:spPr>
          <a:xfrm>
            <a:off x="717549" y="822832"/>
            <a:ext cx="1136650" cy="116955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Area</a:t>
            </a:r>
            <a:r>
              <a:rPr lang="et-EE" sz="1400" dirty="0"/>
              <a:t> of </a:t>
            </a:r>
            <a:r>
              <a:rPr lang="et-EE" sz="1400" dirty="0" err="1"/>
              <a:t>interest</a:t>
            </a:r>
            <a:r>
              <a:rPr lang="et-EE" sz="1400" dirty="0"/>
              <a:t>: Estonia;</a:t>
            </a:r>
          </a:p>
          <a:p>
            <a:r>
              <a:rPr lang="et-EE" sz="1400" dirty="0" err="1"/>
              <a:t>Northern</a:t>
            </a:r>
            <a:r>
              <a:rPr lang="et-EE" sz="1400" dirty="0"/>
              <a:t> </a:t>
            </a:r>
            <a:r>
              <a:rPr lang="et-EE" sz="1400" dirty="0" err="1"/>
              <a:t>Europe</a:t>
            </a:r>
            <a:endParaRPr lang="et-EE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F18BD-DA9F-0EA3-6CA3-88894704FF77}"/>
              </a:ext>
            </a:extLst>
          </p:cNvPr>
          <p:cNvSpPr txBox="1"/>
          <p:nvPr/>
        </p:nvSpPr>
        <p:spPr>
          <a:xfrm>
            <a:off x="717550" y="2146593"/>
            <a:ext cx="1136650" cy="123110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/>
              <a:t>SSP </a:t>
            </a:r>
            <a:r>
              <a:rPr lang="et-EE" sz="1400" dirty="0" err="1"/>
              <a:t>based</a:t>
            </a:r>
            <a:r>
              <a:rPr lang="et-EE" sz="1400" dirty="0"/>
              <a:t>:</a:t>
            </a:r>
          </a:p>
          <a:p>
            <a:r>
              <a:rPr lang="et-EE" sz="1400" dirty="0"/>
              <a:t>SSP1-2.6</a:t>
            </a:r>
          </a:p>
          <a:p>
            <a:r>
              <a:rPr lang="et-EE" sz="1400" dirty="0"/>
              <a:t>SSP2-4.5</a:t>
            </a:r>
          </a:p>
          <a:p>
            <a:r>
              <a:rPr lang="et-EE" sz="1400" dirty="0"/>
              <a:t>SSP5-8.5</a:t>
            </a:r>
          </a:p>
          <a:p>
            <a:endParaRPr lang="et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B28D57-5F77-076B-CAD6-E6D70E539E97}"/>
              </a:ext>
            </a:extLst>
          </p:cNvPr>
          <p:cNvSpPr txBox="1"/>
          <p:nvPr/>
        </p:nvSpPr>
        <p:spPr>
          <a:xfrm>
            <a:off x="717550" y="3664658"/>
            <a:ext cx="1136650" cy="138499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Global</a:t>
            </a:r>
            <a:r>
              <a:rPr lang="et-EE" sz="1400" dirty="0"/>
              <a:t> </a:t>
            </a:r>
            <a:r>
              <a:rPr lang="et-EE" sz="1400" dirty="0" err="1"/>
              <a:t>Warming</a:t>
            </a:r>
            <a:r>
              <a:rPr lang="et-EE" sz="1400" dirty="0"/>
              <a:t> </a:t>
            </a:r>
            <a:r>
              <a:rPr lang="et-EE" sz="1400" dirty="0" err="1"/>
              <a:t>Levels</a:t>
            </a:r>
            <a:r>
              <a:rPr lang="et-EE" sz="1400" dirty="0"/>
              <a:t>:</a:t>
            </a:r>
          </a:p>
          <a:p>
            <a:r>
              <a:rPr lang="et-EE" sz="1400" dirty="0"/>
              <a:t>1.5 K</a:t>
            </a:r>
          </a:p>
          <a:p>
            <a:r>
              <a:rPr lang="et-EE" sz="1400" dirty="0"/>
              <a:t>2 K</a:t>
            </a:r>
          </a:p>
          <a:p>
            <a:r>
              <a:rPr lang="et-EE" sz="1400" dirty="0"/>
              <a:t>4 K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ABCD1-30A7-31ED-8228-86BD6179A888}"/>
              </a:ext>
            </a:extLst>
          </p:cNvPr>
          <p:cNvSpPr txBox="1"/>
          <p:nvPr/>
        </p:nvSpPr>
        <p:spPr>
          <a:xfrm>
            <a:off x="2177861" y="2145174"/>
            <a:ext cx="1136650" cy="73866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Generic</a:t>
            </a:r>
            <a:r>
              <a:rPr lang="et-EE" sz="1400" dirty="0"/>
              <a:t> </a:t>
            </a:r>
            <a:r>
              <a:rPr lang="et-EE" sz="1400" dirty="0" err="1"/>
              <a:t>climate</a:t>
            </a:r>
            <a:r>
              <a:rPr lang="et-EE" sz="1400" dirty="0"/>
              <a:t> </a:t>
            </a:r>
            <a:r>
              <a:rPr lang="et-EE" sz="1400" dirty="0" err="1"/>
              <a:t>projections</a:t>
            </a:r>
            <a:endParaRPr lang="et-E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CBA8F-DCA0-E026-B087-84C3D8917508}"/>
              </a:ext>
            </a:extLst>
          </p:cNvPr>
          <p:cNvSpPr txBox="1"/>
          <p:nvPr/>
        </p:nvSpPr>
        <p:spPr>
          <a:xfrm>
            <a:off x="5568760" y="391945"/>
            <a:ext cx="2390610" cy="160043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Meteorological</a:t>
            </a:r>
            <a:r>
              <a:rPr lang="et-EE" sz="1400" dirty="0"/>
              <a:t> </a:t>
            </a:r>
            <a:r>
              <a:rPr lang="et-EE" sz="1400" dirty="0" err="1"/>
              <a:t>variables</a:t>
            </a:r>
            <a:r>
              <a:rPr lang="et-EE" sz="1400" dirty="0"/>
              <a:t>:</a:t>
            </a:r>
          </a:p>
          <a:p>
            <a:r>
              <a:rPr lang="et-EE" sz="1400" dirty="0" err="1"/>
              <a:t>Temperature</a:t>
            </a:r>
            <a:endParaRPr lang="et-EE" sz="1400" dirty="0"/>
          </a:p>
          <a:p>
            <a:r>
              <a:rPr lang="et-EE" sz="1400" dirty="0" err="1"/>
              <a:t>Precipitation</a:t>
            </a:r>
            <a:endParaRPr lang="et-EE" sz="1400" dirty="0"/>
          </a:p>
          <a:p>
            <a:r>
              <a:rPr lang="et-EE" sz="1400" dirty="0" err="1"/>
              <a:t>Wind</a:t>
            </a:r>
            <a:endParaRPr lang="et-EE" sz="1400" dirty="0"/>
          </a:p>
          <a:p>
            <a:r>
              <a:rPr lang="et-EE" sz="1400" dirty="0" err="1"/>
              <a:t>Solar</a:t>
            </a:r>
            <a:r>
              <a:rPr lang="et-EE" sz="1400" dirty="0"/>
              <a:t> </a:t>
            </a:r>
            <a:r>
              <a:rPr lang="et-EE" sz="1400" dirty="0" err="1"/>
              <a:t>radiation</a:t>
            </a:r>
            <a:r>
              <a:rPr lang="et-EE" sz="1400" dirty="0"/>
              <a:t>, </a:t>
            </a:r>
            <a:r>
              <a:rPr lang="et-EE" sz="1400" dirty="0" err="1"/>
              <a:t>Clouds</a:t>
            </a:r>
            <a:r>
              <a:rPr lang="et-EE" sz="1400" dirty="0"/>
              <a:t>, </a:t>
            </a:r>
          </a:p>
          <a:p>
            <a:r>
              <a:rPr lang="et-EE" sz="1400" dirty="0" err="1"/>
              <a:t>Fog</a:t>
            </a:r>
            <a:r>
              <a:rPr lang="et-EE" sz="1400" dirty="0"/>
              <a:t> &amp; </a:t>
            </a:r>
            <a:r>
              <a:rPr lang="et-EE" sz="1400" dirty="0" err="1"/>
              <a:t>Aerosols</a:t>
            </a:r>
            <a:endParaRPr lang="et-EE" sz="1400" dirty="0"/>
          </a:p>
          <a:p>
            <a:r>
              <a:rPr lang="et-EE" sz="1400" dirty="0" err="1"/>
              <a:t>Drought</a:t>
            </a:r>
            <a:r>
              <a:rPr lang="et-EE" sz="1400" dirty="0"/>
              <a:t> &amp; </a:t>
            </a:r>
            <a:r>
              <a:rPr lang="et-EE" sz="1400" dirty="0" err="1"/>
              <a:t>Evapotranspiration</a:t>
            </a:r>
            <a:endParaRPr lang="et-E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78DC9-0CEE-489E-709B-C50C164BB412}"/>
              </a:ext>
            </a:extLst>
          </p:cNvPr>
          <p:cNvSpPr txBox="1"/>
          <p:nvPr/>
        </p:nvSpPr>
        <p:spPr>
          <a:xfrm>
            <a:off x="3627797" y="2141074"/>
            <a:ext cx="1226117" cy="73866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/>
              <a:t>Time </a:t>
            </a:r>
            <a:r>
              <a:rPr lang="et-EE" sz="1400" dirty="0" err="1"/>
              <a:t>series</a:t>
            </a:r>
            <a:r>
              <a:rPr lang="et-EE" sz="1400" dirty="0"/>
              <a:t>: </a:t>
            </a:r>
            <a:r>
              <a:rPr lang="et-EE" sz="1400" dirty="0" err="1"/>
              <a:t>transformed</a:t>
            </a:r>
            <a:r>
              <a:rPr lang="et-EE" sz="1400" dirty="0"/>
              <a:t>&amp; </a:t>
            </a:r>
            <a:r>
              <a:rPr lang="et-EE" sz="1400" dirty="0" err="1"/>
              <a:t>Bias</a:t>
            </a:r>
            <a:r>
              <a:rPr lang="et-EE" sz="1400" dirty="0"/>
              <a:t> </a:t>
            </a:r>
            <a:r>
              <a:rPr lang="et-EE" sz="1400" dirty="0" err="1"/>
              <a:t>corrected</a:t>
            </a:r>
            <a:endParaRPr lang="et-E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A903D-DF7C-F93C-D77C-7D90F8085821}"/>
              </a:ext>
            </a:extLst>
          </p:cNvPr>
          <p:cNvSpPr txBox="1"/>
          <p:nvPr/>
        </p:nvSpPr>
        <p:spPr>
          <a:xfrm>
            <a:off x="5570707" y="2201173"/>
            <a:ext cx="1226117" cy="95410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/>
              <a:t>Time </a:t>
            </a:r>
            <a:r>
              <a:rPr lang="et-EE" sz="1400" dirty="0" err="1"/>
              <a:t>horizons</a:t>
            </a:r>
            <a:r>
              <a:rPr lang="et-EE" sz="1400" dirty="0"/>
              <a:t>: 2050</a:t>
            </a:r>
          </a:p>
          <a:p>
            <a:r>
              <a:rPr lang="et-EE" sz="1400" dirty="0"/>
              <a:t>2100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F3017B-5E32-DC07-C0E3-CAE4E9676EBF}"/>
              </a:ext>
            </a:extLst>
          </p:cNvPr>
          <p:cNvSpPr txBox="1"/>
          <p:nvPr/>
        </p:nvSpPr>
        <p:spPr>
          <a:xfrm>
            <a:off x="5575298" y="3939497"/>
            <a:ext cx="1771649" cy="5232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Reanalysis</a:t>
            </a:r>
            <a:r>
              <a:rPr lang="et-EE" sz="1400" dirty="0"/>
              <a:t>:</a:t>
            </a:r>
            <a:br>
              <a:rPr lang="et-EE" sz="1400" dirty="0"/>
            </a:br>
            <a:r>
              <a:rPr lang="et-EE" sz="1400" dirty="0"/>
              <a:t>ERA5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D0BB18-8579-5B9B-6750-4A7BA0A3B7C9}"/>
              </a:ext>
            </a:extLst>
          </p:cNvPr>
          <p:cNvSpPr txBox="1"/>
          <p:nvPr/>
        </p:nvSpPr>
        <p:spPr>
          <a:xfrm>
            <a:off x="5575299" y="3532563"/>
            <a:ext cx="1771649" cy="30777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Observations</a:t>
            </a:r>
            <a:endParaRPr lang="et-E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18F5B8-C2FF-5548-F20E-9E7E47EE2518}"/>
              </a:ext>
            </a:extLst>
          </p:cNvPr>
          <p:cNvSpPr txBox="1"/>
          <p:nvPr/>
        </p:nvSpPr>
        <p:spPr>
          <a:xfrm>
            <a:off x="5575298" y="4536379"/>
            <a:ext cx="1778001" cy="5232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Climate</a:t>
            </a:r>
            <a:r>
              <a:rPr lang="et-EE" sz="1400" dirty="0"/>
              <a:t> </a:t>
            </a:r>
            <a:r>
              <a:rPr lang="et-EE" sz="1400" dirty="0" err="1"/>
              <a:t>models</a:t>
            </a:r>
            <a:r>
              <a:rPr lang="et-EE" sz="1400" dirty="0"/>
              <a:t>:</a:t>
            </a:r>
            <a:br>
              <a:rPr lang="et-EE" sz="1400" dirty="0"/>
            </a:br>
            <a:r>
              <a:rPr lang="et-EE" sz="1400" dirty="0"/>
              <a:t>CMIP5, CMIP6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047DB-44F8-DEBB-4525-7BB4548A3D05}"/>
              </a:ext>
            </a:extLst>
          </p:cNvPr>
          <p:cNvSpPr txBox="1"/>
          <p:nvPr/>
        </p:nvSpPr>
        <p:spPr>
          <a:xfrm>
            <a:off x="2177860" y="3681946"/>
            <a:ext cx="2013139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/>
              <a:t>1.5 K </a:t>
            </a:r>
            <a:r>
              <a:rPr lang="et-EE" sz="1400" dirty="0" err="1"/>
              <a:t>warming</a:t>
            </a:r>
            <a:r>
              <a:rPr lang="et-EE" sz="1400" dirty="0"/>
              <a:t>- </a:t>
            </a:r>
            <a:r>
              <a:rPr lang="et-EE" sz="1400" dirty="0" err="1"/>
              <a:t>implications</a:t>
            </a:r>
            <a:r>
              <a:rPr lang="et-EE" sz="1400" dirty="0"/>
              <a:t> in Estonia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587CE9-348D-5962-4878-86FAB8453D3B}"/>
              </a:ext>
            </a:extLst>
          </p:cNvPr>
          <p:cNvSpPr txBox="1"/>
          <p:nvPr/>
        </p:nvSpPr>
        <p:spPr>
          <a:xfrm>
            <a:off x="2174969" y="4296784"/>
            <a:ext cx="2016030" cy="73866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Extreme</a:t>
            </a:r>
            <a:r>
              <a:rPr lang="et-EE" sz="1400" dirty="0"/>
              <a:t> summer </a:t>
            </a:r>
            <a:r>
              <a:rPr lang="et-EE" sz="1400" dirty="0" err="1"/>
              <a:t>precipitation</a:t>
            </a:r>
            <a:r>
              <a:rPr lang="et-EE" sz="1400" dirty="0"/>
              <a:t>, hail, </a:t>
            </a:r>
            <a:r>
              <a:rPr lang="et-EE" sz="1400" dirty="0" err="1"/>
              <a:t>thunder</a:t>
            </a:r>
            <a:r>
              <a:rPr lang="et-EE" sz="1400" dirty="0"/>
              <a:t>, </a:t>
            </a:r>
            <a:r>
              <a:rPr lang="et-EE" sz="1400" dirty="0" err="1"/>
              <a:t>wind</a:t>
            </a:r>
            <a:r>
              <a:rPr lang="et-EE" sz="1400" dirty="0"/>
              <a:t> </a:t>
            </a:r>
            <a:r>
              <a:rPr lang="et-EE" sz="1400" dirty="0" err="1"/>
              <a:t>gusts</a:t>
            </a:r>
            <a:endParaRPr lang="et-EE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4A6BEB-3D96-BDD8-62EB-C26E719FE2D5}"/>
              </a:ext>
            </a:extLst>
          </p:cNvPr>
          <p:cNvSpPr txBox="1"/>
          <p:nvPr/>
        </p:nvSpPr>
        <p:spPr>
          <a:xfrm>
            <a:off x="2174969" y="5143330"/>
            <a:ext cx="2016031" cy="52322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Future</a:t>
            </a:r>
            <a:r>
              <a:rPr lang="et-EE" sz="1400" dirty="0"/>
              <a:t> </a:t>
            </a:r>
            <a:r>
              <a:rPr lang="et-EE" sz="1400" dirty="0" err="1"/>
              <a:t>Weather</a:t>
            </a:r>
            <a:r>
              <a:rPr lang="et-EE" sz="1400" dirty="0"/>
              <a:t>: </a:t>
            </a:r>
            <a:r>
              <a:rPr lang="et-EE" sz="1400" dirty="0" err="1"/>
              <a:t>hottest</a:t>
            </a:r>
            <a:r>
              <a:rPr lang="et-EE" sz="1400" dirty="0"/>
              <a:t> </a:t>
            </a:r>
            <a:r>
              <a:rPr lang="et-EE" sz="1400" dirty="0" err="1"/>
              <a:t>day</a:t>
            </a:r>
            <a:r>
              <a:rPr lang="et-EE" sz="1400" dirty="0"/>
              <a:t> in Estonia?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902840-A0B8-7173-1ABB-6D2474F0552F}"/>
              </a:ext>
            </a:extLst>
          </p:cNvPr>
          <p:cNvSpPr txBox="1"/>
          <p:nvPr/>
        </p:nvSpPr>
        <p:spPr>
          <a:xfrm>
            <a:off x="717550" y="5788638"/>
            <a:ext cx="2016031" cy="73866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Cities</a:t>
            </a:r>
            <a:r>
              <a:rPr lang="et-EE" sz="1400" dirty="0"/>
              <a:t> and </a:t>
            </a:r>
            <a:r>
              <a:rPr lang="et-EE" sz="1400" dirty="0" err="1"/>
              <a:t>climate</a:t>
            </a:r>
            <a:r>
              <a:rPr lang="et-EE" sz="1400" dirty="0"/>
              <a:t> </a:t>
            </a:r>
            <a:r>
              <a:rPr lang="et-EE" sz="1400" dirty="0" err="1"/>
              <a:t>change</a:t>
            </a:r>
            <a:r>
              <a:rPr lang="et-EE" sz="1400" dirty="0"/>
              <a:t>: </a:t>
            </a:r>
            <a:r>
              <a:rPr lang="et-EE" sz="1400" dirty="0" err="1"/>
              <a:t>Heat</a:t>
            </a:r>
            <a:r>
              <a:rPr lang="et-EE" sz="1400" dirty="0"/>
              <a:t> </a:t>
            </a:r>
            <a:r>
              <a:rPr lang="et-EE" sz="1400" dirty="0" err="1"/>
              <a:t>island</a:t>
            </a:r>
            <a:r>
              <a:rPr lang="et-EE" sz="1400" dirty="0"/>
              <a:t> </a:t>
            </a:r>
            <a:r>
              <a:rPr lang="et-EE" sz="1400" dirty="0" err="1"/>
              <a:t>effect</a:t>
            </a:r>
            <a:r>
              <a:rPr lang="et-EE" sz="1400" dirty="0"/>
              <a:t> &amp; </a:t>
            </a:r>
            <a:r>
              <a:rPr lang="et-EE" sz="1400" dirty="0" err="1"/>
              <a:t>precip</a:t>
            </a:r>
            <a:endParaRPr lang="et-EE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D06F06-B617-B419-ED25-937FD3123898}"/>
              </a:ext>
            </a:extLst>
          </p:cNvPr>
          <p:cNvSpPr txBox="1"/>
          <p:nvPr/>
        </p:nvSpPr>
        <p:spPr>
          <a:xfrm>
            <a:off x="2979601" y="5812859"/>
            <a:ext cx="1649549" cy="738664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t-EE" sz="1400" dirty="0" err="1"/>
              <a:t>Climate</a:t>
            </a:r>
            <a:r>
              <a:rPr lang="et-EE" sz="1400" dirty="0"/>
              <a:t> </a:t>
            </a:r>
            <a:r>
              <a:rPr lang="et-EE" sz="1400" dirty="0" err="1"/>
              <a:t>Dashboard</a:t>
            </a:r>
            <a:r>
              <a:rPr lang="et-EE" sz="1400" dirty="0"/>
              <a:t>: </a:t>
            </a:r>
            <a:r>
              <a:rPr lang="et-EE" sz="1400" dirty="0" err="1"/>
              <a:t>Observations</a:t>
            </a:r>
            <a:r>
              <a:rPr lang="et-EE" sz="1400" dirty="0"/>
              <a:t> and </a:t>
            </a:r>
            <a:r>
              <a:rPr lang="et-EE" sz="1400" dirty="0" err="1"/>
              <a:t>Climate</a:t>
            </a:r>
            <a:r>
              <a:rPr lang="et-EE" sz="1400" dirty="0"/>
              <a:t> </a:t>
            </a:r>
            <a:r>
              <a:rPr lang="et-EE" sz="1400" dirty="0" err="1"/>
              <a:t>projections</a:t>
            </a:r>
            <a:endParaRPr lang="et-EE" sz="1400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C7F6BB4-299C-E30D-C5A4-F222F69CC637}"/>
              </a:ext>
            </a:extLst>
          </p:cNvPr>
          <p:cNvSpPr/>
          <p:nvPr/>
        </p:nvSpPr>
        <p:spPr>
          <a:xfrm>
            <a:off x="1866713" y="2499559"/>
            <a:ext cx="308256" cy="11805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FD1E0AD9-8C3F-83FD-C33B-2DC1CCD02EE3}"/>
              </a:ext>
            </a:extLst>
          </p:cNvPr>
          <p:cNvSpPr/>
          <p:nvPr/>
        </p:nvSpPr>
        <p:spPr>
          <a:xfrm>
            <a:off x="3314511" y="2499559"/>
            <a:ext cx="308256" cy="11805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A8F73AC-E9F7-2975-58F1-37F5A4360D1F}"/>
              </a:ext>
            </a:extLst>
          </p:cNvPr>
          <p:cNvSpPr/>
          <p:nvPr/>
        </p:nvSpPr>
        <p:spPr>
          <a:xfrm>
            <a:off x="1854200" y="3960115"/>
            <a:ext cx="308256" cy="11805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F95FAA5E-0654-D123-CF03-96913BD006C4}"/>
              </a:ext>
            </a:extLst>
          </p:cNvPr>
          <p:cNvSpPr/>
          <p:nvPr/>
        </p:nvSpPr>
        <p:spPr>
          <a:xfrm>
            <a:off x="1854200" y="4551308"/>
            <a:ext cx="308256" cy="11805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0561B9C6-417E-C7ED-2C3E-58B12AFB5CD4}"/>
              </a:ext>
            </a:extLst>
          </p:cNvPr>
          <p:cNvSpPr/>
          <p:nvPr/>
        </p:nvSpPr>
        <p:spPr>
          <a:xfrm rot="1898266">
            <a:off x="1855129" y="5123784"/>
            <a:ext cx="326967" cy="9618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018603C3-AC0A-E1CF-2AB5-26141221CA5D}"/>
              </a:ext>
            </a:extLst>
          </p:cNvPr>
          <p:cNvSpPr/>
          <p:nvPr/>
        </p:nvSpPr>
        <p:spPr>
          <a:xfrm rot="10800000">
            <a:off x="5025736" y="2440530"/>
            <a:ext cx="308256" cy="1180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453C416C-BF1A-0F2E-718B-E128F0E4B4F7}"/>
              </a:ext>
            </a:extLst>
          </p:cNvPr>
          <p:cNvSpPr/>
          <p:nvPr/>
        </p:nvSpPr>
        <p:spPr>
          <a:xfrm rot="11295861">
            <a:off x="4828818" y="3580731"/>
            <a:ext cx="646234" cy="12120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B73209E2-8C02-24D0-4A63-234C6B77C0AC}"/>
              </a:ext>
            </a:extLst>
          </p:cNvPr>
          <p:cNvSpPr/>
          <p:nvPr/>
        </p:nvSpPr>
        <p:spPr>
          <a:xfrm rot="11295861">
            <a:off x="4828818" y="4139866"/>
            <a:ext cx="646234" cy="12120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F4742884-8115-20B6-AE6F-401D072492AF}"/>
              </a:ext>
            </a:extLst>
          </p:cNvPr>
          <p:cNvSpPr/>
          <p:nvPr/>
        </p:nvSpPr>
        <p:spPr>
          <a:xfrm rot="11295861">
            <a:off x="4877333" y="4718215"/>
            <a:ext cx="646234" cy="12120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79902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8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02095" y="2350972"/>
            <a:ext cx="11799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t-EE" sz="3600" b="0" dirty="0">
                <a:latin typeface="Raleway" pitchFamily="2" charset="-70"/>
                <a:cs typeface="Rubik Medium" panose="00000600000000000000" pitchFamily="2" charset="-79"/>
              </a:rPr>
              <a:t>Muutused Eesti kliimas </a:t>
            </a:r>
          </a:p>
          <a:p>
            <a:pPr algn="ctr"/>
            <a:r>
              <a:rPr lang="et-EE" sz="3600" b="0" dirty="0">
                <a:latin typeface="Raleway" pitchFamily="2" charset="-70"/>
                <a:cs typeface="Rubik Medium" panose="00000600000000000000" pitchFamily="2" charset="-79"/>
              </a:rPr>
              <a:t>viimase normperioodi jooksul </a:t>
            </a:r>
          </a:p>
          <a:p>
            <a:pPr algn="ctr"/>
            <a:r>
              <a:rPr lang="et-EE" sz="3600" b="0" dirty="0">
                <a:latin typeface="Raleway" pitchFamily="2" charset="-70"/>
                <a:cs typeface="Rubik Medium" panose="00000600000000000000" pitchFamily="2" charset="-79"/>
              </a:rPr>
              <a:t>(1991-2020 vs 1961-1990)</a:t>
            </a:r>
            <a:endParaRPr lang="et-EE" sz="3200" b="0" dirty="0">
              <a:latin typeface="Raleway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4043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0555E0-B6E1-5144-A883-459DE47D0BFE}" type="slidenum">
              <a:rPr lang="en-EE" smtClean="0"/>
              <a:pPr/>
              <a:t>9</a:t>
            </a:fld>
            <a:endParaRPr lang="en-EE"/>
          </a:p>
        </p:txBody>
      </p:sp>
      <p:pic>
        <p:nvPicPr>
          <p:cNvPr id="7" name="Picture 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FE4BCFB-2245-77AD-D05C-8F3EE0E1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487" y="92870"/>
            <a:ext cx="2485701" cy="4623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3D1BB9-F118-548A-7F71-B0C2B6B90CA3}"/>
              </a:ext>
            </a:extLst>
          </p:cNvPr>
          <p:cNvSpPr txBox="1">
            <a:spLocks/>
          </p:cNvSpPr>
          <p:nvPr/>
        </p:nvSpPr>
        <p:spPr>
          <a:xfrm>
            <a:off x="342737" y="3108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3D3935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r>
              <a:rPr lang="et-EE" sz="3600" dirty="0">
                <a:latin typeface="Rubik Medium" panose="00000600000000000000" pitchFamily="2" charset="-79"/>
                <a:cs typeface="Rubik Medium" panose="00000600000000000000" pitchFamily="2" charset="-79"/>
              </a:rPr>
              <a:t>Minevikukliima andmeallikad</a:t>
            </a:r>
            <a:endParaRPr lang="et-EE" sz="3200" dirty="0"/>
          </a:p>
        </p:txBody>
      </p:sp>
      <p:sp>
        <p:nvSpPr>
          <p:cNvPr id="2" name="Teksti kohatäide 2">
            <a:extLst>
              <a:ext uri="{FF2B5EF4-FFF2-40B4-BE49-F238E27FC236}">
                <a16:creationId xmlns:a16="http://schemas.microsoft.com/office/drawing/2014/main" id="{29F56BE8-9ADE-E33F-E17C-C08988F3B8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6" y="1438009"/>
            <a:ext cx="10979943" cy="280035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 err="1">
                <a:latin typeface="Raleway" pitchFamily="2" charset="-70"/>
              </a:rPr>
              <a:t>Järelanalüüs</a:t>
            </a:r>
            <a:r>
              <a:rPr lang="et-EE" sz="2000" dirty="0">
                <a:latin typeface="Raleway" pitchFamily="2" charset="-70"/>
              </a:rPr>
              <a:t> (ERA5 tunniandmed, 30 x 30 km, 1940–2024)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>
                <a:latin typeface="Raleway" pitchFamily="2" charset="-70"/>
              </a:rPr>
              <a:t>Võrgustikule interpoleeritud andmed vaatlusjaamadest (E-OBS tunniandmed, 0.1 x 0.1 kraadi, 1950–2024)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>
                <a:latin typeface="Raleway" pitchFamily="2" charset="-70"/>
              </a:rPr>
              <a:t>Mõõdetud parameetrid vaatlusjaamadest (ECA&amp;D)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>
                <a:latin typeface="Raleway" pitchFamily="2" charset="-70"/>
              </a:rPr>
              <a:t>Kiirgus ja pilvisus satelliidiandmetest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96A15A-36F0-3B47-19DC-2DD1F7B9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26" y="4039964"/>
            <a:ext cx="2545642" cy="2209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C9BC22-DEF0-CE38-F56B-A82224101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1" y="4034833"/>
            <a:ext cx="2622846" cy="220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A24932-F049-37DE-5767-A750A8486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406" y="4034833"/>
            <a:ext cx="1486873" cy="2209800"/>
          </a:xfrm>
          <a:prstGeom prst="rect">
            <a:avLst/>
          </a:prstGeom>
        </p:spPr>
      </p:pic>
      <p:pic>
        <p:nvPicPr>
          <p:cNvPr id="18" name="Picture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FF6461B-2477-76C2-BEE3-350CBFB84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51" y="4043163"/>
            <a:ext cx="3804437" cy="22014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6D4251-0339-076C-0B99-5CE35B830E9C}"/>
              </a:ext>
            </a:extLst>
          </p:cNvPr>
          <p:cNvSpPr txBox="1"/>
          <p:nvPr/>
        </p:nvSpPr>
        <p:spPr>
          <a:xfrm>
            <a:off x="4055766" y="366550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800" dirty="0">
                <a:solidFill>
                  <a:schemeClr val="accent3">
                    <a:lumMod val="50000"/>
                  </a:schemeClr>
                </a:solidFill>
              </a:rPr>
              <a:t>ERA5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7AF11F-0B59-2424-D8BB-9E24FCE85EC0}"/>
              </a:ext>
            </a:extLst>
          </p:cNvPr>
          <p:cNvSpPr txBox="1"/>
          <p:nvPr/>
        </p:nvSpPr>
        <p:spPr>
          <a:xfrm>
            <a:off x="8578677" y="3647209"/>
            <a:ext cx="3028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800" dirty="0">
                <a:solidFill>
                  <a:schemeClr val="accent3">
                    <a:lumMod val="50000"/>
                  </a:schemeClr>
                </a:solidFill>
              </a:rPr>
              <a:t>IPCC WGI Interactive Atlas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F2F647-4B4A-D3E3-2C6F-FE1B1AC69B92}"/>
              </a:ext>
            </a:extLst>
          </p:cNvPr>
          <p:cNvSpPr txBox="1"/>
          <p:nvPr/>
        </p:nvSpPr>
        <p:spPr>
          <a:xfrm>
            <a:off x="1075209" y="366550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800" dirty="0">
                <a:solidFill>
                  <a:schemeClr val="accent3">
                    <a:lumMod val="50000"/>
                  </a:schemeClr>
                </a:solidFill>
              </a:rPr>
              <a:t>E-OBS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AB9864-8ADD-2A02-2613-315DE8DC6194}"/>
              </a:ext>
            </a:extLst>
          </p:cNvPr>
          <p:cNvSpPr txBox="1"/>
          <p:nvPr/>
        </p:nvSpPr>
        <p:spPr>
          <a:xfrm>
            <a:off x="6532856" y="3665501"/>
            <a:ext cx="2305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800" dirty="0">
                <a:solidFill>
                  <a:schemeClr val="accent3">
                    <a:lumMod val="50000"/>
                  </a:schemeClr>
                </a:solidFill>
              </a:rPr>
              <a:t>ECA&amp;D</a:t>
            </a:r>
          </a:p>
        </p:txBody>
      </p:sp>
    </p:spTree>
    <p:extLst>
      <p:ext uri="{BB962C8B-B14F-4D97-AF65-F5344CB8AC3E}">
        <p14:creationId xmlns:p14="http://schemas.microsoft.com/office/powerpoint/2010/main" val="209804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Helebee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aptEst" id="{E0446018-0848-4047-8B3A-B8D80B8EEED4}" vid="{98D54D39-7E55-6049-8433-6388267816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0782B00B07B34CA3F8F956509CB53F" ma:contentTypeVersion="15" ma:contentTypeDescription="Loo uus dokument" ma:contentTypeScope="" ma:versionID="ae11d49e42a45107671d97081e92a4c6">
  <xsd:schema xmlns:xsd="http://www.w3.org/2001/XMLSchema" xmlns:xs="http://www.w3.org/2001/XMLSchema" xmlns:p="http://schemas.microsoft.com/office/2006/metadata/properties" xmlns:ns2="3ed8a888-6d0c-46a1-9992-4211f6a9b7d6" xmlns:ns3="fc932239-09ff-4c51-9a18-9fb39fe284e6" targetNamespace="http://schemas.microsoft.com/office/2006/metadata/properties" ma:root="true" ma:fieldsID="a0f9a77eb31a473bea731c3a092f4afa" ns2:_="" ns3:_="">
    <xsd:import namespace="3ed8a888-6d0c-46a1-9992-4211f6a9b7d6"/>
    <xsd:import namespace="fc932239-09ff-4c51-9a18-9fb39fe284e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d8a888-6d0c-46a1-9992-4211f6a9b7d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Pildisildid" ma:readOnly="false" ma:fieldId="{5cf76f15-5ced-4ddc-b409-7134ff3c332f}" ma:taxonomyMulti="true" ma:sspId="cd040227-3b06-4173-ae46-9604ed6ae5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32239-09ff-4c51-9a18-9fb39fe284e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d996997-57cf-4f07-9a69-26962aa00347}" ma:internalName="TaxCatchAll" ma:showField="CatchAllData" ma:web="fc932239-09ff-4c51-9a18-9fb39fe284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d8a888-6d0c-46a1-9992-4211f6a9b7d6">
      <Terms xmlns="http://schemas.microsoft.com/office/infopath/2007/PartnerControls"/>
    </lcf76f155ced4ddcb4097134ff3c332f>
    <TaxCatchAll xmlns="fc932239-09ff-4c51-9a18-9fb39fe284e6" xsi:nil="true"/>
  </documentManagement>
</p:properties>
</file>

<file path=customXml/itemProps1.xml><?xml version="1.0" encoding="utf-8"?>
<ds:datastoreItem xmlns:ds="http://schemas.openxmlformats.org/officeDocument/2006/customXml" ds:itemID="{BC9C2E79-9008-409C-AD87-E9EF200DB7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0165B9-7623-4AE2-B86F-1BAE1C53483F}"/>
</file>

<file path=customXml/itemProps3.xml><?xml version="1.0" encoding="utf-8"?>
<ds:datastoreItem xmlns:ds="http://schemas.openxmlformats.org/officeDocument/2006/customXml" ds:itemID="{CD8CEE39-DE54-4183-8E10-E9EA3E3D942E}">
  <ds:schemaRefs>
    <ds:schemaRef ds:uri="http://schemas.microsoft.com/office/2006/metadata/properties"/>
    <ds:schemaRef ds:uri="http://schemas.microsoft.com/office/infopath/2007/PartnerControls"/>
    <ds:schemaRef ds:uri="3ed8a888-6d0c-46a1-9992-4211f6a9b7d6"/>
    <ds:schemaRef ds:uri="fc932239-09ff-4c51-9a18-9fb39fe284e6"/>
    <ds:schemaRef ds:uri="1777e6c5-de6a-4262-a223-b14c2573a4bd"/>
    <ds:schemaRef ds:uri="ee0461fb-be2c-4e77-85c6-ef91a371d4d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AdaptEst_template (4)</Template>
  <TotalTime>1597</TotalTime>
  <Words>668</Words>
  <Application>Microsoft Office PowerPoint</Application>
  <PresentationFormat>Widescreen</PresentationFormat>
  <Paragraphs>144</Paragraphs>
  <Slides>17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Office'i kujundus</vt:lpstr>
      <vt:lpstr>Kliimamuutused  Põhja-Euroopas ja Eestis</vt:lpstr>
      <vt:lpstr>PowerPoint Presentation</vt:lpstr>
      <vt:lpstr>Praegune soojenemise tempo: 1,5-kraadi tase saab ületatud järgmise kümnendi alguses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Kokkuvõtteks</vt:lpstr>
      <vt:lpstr>PowerPoint Presentation</vt:lpstr>
    </vt:vector>
  </TitlesOfParts>
  <Company>KeMIT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Gady Künnapuu</dc:creator>
  <cp:lastModifiedBy>Hannes Keernik</cp:lastModifiedBy>
  <cp:revision>182</cp:revision>
  <dcterms:created xsi:type="dcterms:W3CDTF">2023-11-13T07:55:33Z</dcterms:created>
  <dcterms:modified xsi:type="dcterms:W3CDTF">2024-12-11T14:00:06Z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0x0101002C0782B00B07B34CA3F8F956509CB53F</vt:lpwstr>
  </property>
  <property fmtid="{D5CDD505-2E9C-101B-9397-08002B2CF9AE}" pid="3" name="MediaServiceImageTags">
    <vt:lpwstr/>
  </property>
</Properties>
</file>